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88" r:id="rId2"/>
    <p:sldId id="395" r:id="rId3"/>
    <p:sldId id="396" r:id="rId4"/>
    <p:sldId id="400" r:id="rId5"/>
    <p:sldId id="398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1C842-690B-4F6E-A23F-860912203C8B}" type="datetimeFigureOut">
              <a:rPr lang="it-IT" smtClean="0"/>
              <a:t>11/07/2025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B71E2-49EF-4296-8902-4CAF1B91E2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7279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09F67-259C-AA4A-B60A-4354E78F9F1A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5184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3096A-8152-3B15-D707-7ECB3C000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283C5A54-A72B-B65B-FB55-D39878625B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A76897C9-9B4C-F834-E7CF-C76AE7D1C7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5F166FC-9EFE-2AC1-B59A-381FE07E0D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09F67-259C-AA4A-B60A-4354E78F9F1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9624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C1D3DA-E6F8-BB2B-F7BF-F7E55FA93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B9736DE0-0FCA-185C-D57E-F2FF3D13AE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3C4764B-1D92-6F0F-741A-4B566652D7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8986A6A-1F8A-3ED4-30BD-90D9F2576C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09F67-259C-AA4A-B60A-4354E78F9F1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5485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AB46F-13BB-BEA0-BE70-957946732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43872E39-D168-CB03-CB06-CCBFF3FED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2A41231-C953-D696-338C-D7D259B491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05280D7-FAEB-7D8A-58A1-1B88BB51DD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09F67-259C-AA4A-B60A-4354E78F9F1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6437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D5D38-8D38-2672-7CD3-6DC7B5AC9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BC971B06-3FBF-CD90-D048-3607B6F124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0436AE9-21FC-778D-91FE-31B49584D6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B5E97C6-E77B-9890-E893-98F6D38384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09F67-259C-AA4A-B60A-4354E78F9F1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0553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91CABE-512C-41A6-4D08-11E84EC0AC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DED2F9A-A5FC-713A-60CC-A0E745D62C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3491068-15AD-77FD-8B11-E726AF318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85E91-44F2-4985-8D69-0983BC18D481}" type="datetimeFigureOut">
              <a:rPr lang="it-IT" smtClean="0"/>
              <a:t>11/07/2025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9F955BB-96AE-7B5B-FC4D-ADB1819E3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725A7FB-E981-480F-BC90-4AF915D61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DE59-0C1F-43BB-9025-3EB39C9680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0636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F2055D-22CC-4C11-27A1-549C06A70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A1074AE-307D-E26D-A782-B98438FA29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19F6CB-284E-71D5-6512-578752A06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85E91-44F2-4985-8D69-0983BC18D481}" type="datetimeFigureOut">
              <a:rPr lang="it-IT" smtClean="0"/>
              <a:t>11/07/2025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2651C2-274C-42F0-3233-53AFA6A5A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D5FF631-4D90-A5A3-BD62-01FC3A7EB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DE59-0C1F-43BB-9025-3EB39C9680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4600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3E8BC2F-51FF-2E33-7363-BE33F9BE80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B952D45-A473-31EE-B0EB-41F173E4E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C39255-3D80-ADFF-1E86-7A79F68F2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85E91-44F2-4985-8D69-0983BC18D481}" type="datetimeFigureOut">
              <a:rPr lang="it-IT" smtClean="0"/>
              <a:t>11/07/2025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25F38DC-085F-A008-D568-B31F1365A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B9AE70E-EE5A-6351-36FD-4C4DB517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DE59-0C1F-43BB-9025-3EB39C9680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4425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33CE5C-37CD-AFF8-99E7-6BFE7702A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31EC61-589A-AB29-515D-32DEA0789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242D2F-E292-C693-D5B6-086486CE8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85E91-44F2-4985-8D69-0983BC18D481}" type="datetimeFigureOut">
              <a:rPr lang="it-IT" smtClean="0"/>
              <a:t>11/07/2025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7CFC7B1-090C-658E-8E47-FE7FF722B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1C0F26-2E87-0F0B-9E41-77E255E28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DE59-0C1F-43BB-9025-3EB39C9680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5427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857E29-8B48-A1EE-BDDE-AFDEA5133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59D12A3-5E24-0E26-707A-5F259A8C3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2A5E12-89B6-9C26-458E-552EE6FEA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85E91-44F2-4985-8D69-0983BC18D481}" type="datetimeFigureOut">
              <a:rPr lang="it-IT" smtClean="0"/>
              <a:t>11/07/2025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199BF3-94F6-A06B-C6EC-397C03E7B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8E7C58-AB1A-59C3-77A3-72883C62A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DE59-0C1F-43BB-9025-3EB39C9680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3107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BAD765-1AFC-384F-1EDB-0CE5D598B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1A6575-DBB4-E2F9-63B1-D9CA5329D5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F72F46-AE6A-C538-658B-9BDCB5814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E48AA32-5C35-B578-4F16-F7146677F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85E91-44F2-4985-8D69-0983BC18D481}" type="datetimeFigureOut">
              <a:rPr lang="it-IT" smtClean="0"/>
              <a:t>11/07/2025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53A16B2-575C-AD69-ABA9-DF6BD7EDB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16D91D8-EDE1-1580-C4DE-E11200B20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DE59-0C1F-43BB-9025-3EB39C9680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6936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3BAF41-DC8B-857B-FD10-3543275D9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4503A00-0512-A1BD-4246-5D28F7690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FA43FCC-D2CD-D086-2901-F6C3D243E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2578A40-A818-77BD-13CD-591983CE41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DC87C3D-4654-7A55-1565-69CA3537F9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F32DB4D-0613-60B2-C31B-B4DD07356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85E91-44F2-4985-8D69-0983BC18D481}" type="datetimeFigureOut">
              <a:rPr lang="it-IT" smtClean="0"/>
              <a:t>11/07/2025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BB00D25-4883-4D5F-E521-9C0F7454E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9E870FF-FFB1-727E-E630-F064AAE83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DE59-0C1F-43BB-9025-3EB39C9680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412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1F7D40-F9DC-8052-1B5C-C4D60E92A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3E9881B-7E06-53BD-DBBB-9444960DB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85E91-44F2-4985-8D69-0983BC18D481}" type="datetimeFigureOut">
              <a:rPr lang="it-IT" smtClean="0"/>
              <a:t>11/07/2025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8ADB294-2579-E127-B0A5-6C7F85E7E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BF60A41-8F5B-C7A1-A229-2A3C4774C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DE59-0C1F-43BB-9025-3EB39C9680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7876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7A56F8F-AF42-23CA-3630-EE50E36B0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85E91-44F2-4985-8D69-0983BC18D481}" type="datetimeFigureOut">
              <a:rPr lang="it-IT" smtClean="0"/>
              <a:t>11/07/2025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C498F3D-AD1C-A885-1BD0-31C9DAC79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92E9C27-10E5-0463-2EC7-DDFBB718B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DE59-0C1F-43BB-9025-3EB39C9680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256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F245BB-9E1C-A675-3FEC-3B64F28E1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3A8905-45E0-B8A0-E8BA-30AB53A3B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4720144-C0C9-6877-191A-FCB54DA52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57DAE6B-7DDA-4F3A-421C-38E318D28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85E91-44F2-4985-8D69-0983BC18D481}" type="datetimeFigureOut">
              <a:rPr lang="it-IT" smtClean="0"/>
              <a:t>11/07/2025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B0D2678-6AC7-4994-67A3-4D45082CF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932939-29B4-514A-C022-C830C272A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DE59-0C1F-43BB-9025-3EB39C9680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6519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ECDEDC-1527-9D2F-AAAB-D71D74C10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132344B-6059-0C42-DE5C-336974A922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9525177-C671-D7CE-4B73-DFD26E4E71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3895346-6CF5-C47A-8813-3B3393683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85E91-44F2-4985-8D69-0983BC18D481}" type="datetimeFigureOut">
              <a:rPr lang="it-IT" smtClean="0"/>
              <a:t>11/07/2025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F80C48D-C030-EA72-66B2-DFDEB3490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58FAF36-40DC-279C-E699-BCB1DD787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DE59-0C1F-43BB-9025-3EB39C9680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2002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3FF31B2-E0B2-30AA-F563-696BAD0C8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0BF1FFB-9656-8A8A-0A55-1E67EC5EC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DAC14F5-F1D9-FED8-0759-BFF69B52C3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585E91-44F2-4985-8D69-0983BC18D481}" type="datetimeFigureOut">
              <a:rPr lang="it-IT" smtClean="0"/>
              <a:t>11/07/2025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F7A37BE-F306-0213-8FC1-7F96C28640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6E3D32-31EF-7C48-3016-437A28CFDF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1BDE59-0C1F-43BB-9025-3EB39C9680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327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A176BF9-3CB0-4ABF-BC55-8ED0B415C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B01F-F9DC-0949-873C-F427954CF0BE}" type="slidenum">
              <a:rPr lang="it-IT" smtClean="0"/>
              <a:t>1</a:t>
            </a:fld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406F85C-FE81-4274-BBFC-D6DF217276DA}"/>
              </a:ext>
            </a:extLst>
          </p:cNvPr>
          <p:cNvSpPr txBox="1"/>
          <p:nvPr/>
        </p:nvSpPr>
        <p:spPr>
          <a:xfrm>
            <a:off x="1878499" y="498997"/>
            <a:ext cx="799840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3200" b="1" dirty="0">
              <a:solidFill>
                <a:srgbClr val="00498B"/>
              </a:solidFill>
              <a:latin typeface="Oswald" pitchFamily="2" charset="77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t-IT" sz="3200" b="1" dirty="0">
              <a:solidFill>
                <a:srgbClr val="00498B"/>
              </a:solidFill>
              <a:latin typeface="Oswald" pitchFamily="2" charset="77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49938FD-151B-4F9E-BDEB-0B9086659F04}"/>
              </a:ext>
            </a:extLst>
          </p:cNvPr>
          <p:cNvSpPr txBox="1"/>
          <p:nvPr/>
        </p:nvSpPr>
        <p:spPr>
          <a:xfrm>
            <a:off x="2020541" y="1000865"/>
            <a:ext cx="75520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00498B"/>
                </a:solidFill>
                <a:latin typeface="Oswald" panose="00000500000000000000" pitchFamily="2" charset="0"/>
              </a:rPr>
              <a:t>Delibera per il recupero del triennio 2020-2022 e crediti compensativi 2014-2022</a:t>
            </a:r>
          </a:p>
          <a:p>
            <a:r>
              <a:rPr lang="it-IT" sz="2000" i="1" dirty="0">
                <a:solidFill>
                  <a:srgbClr val="00498B"/>
                </a:solidFill>
                <a:latin typeface="Oswald" panose="00000500000000000000" pitchFamily="2" charset="0"/>
              </a:rPr>
              <a:t>Attuazione di  quanto previsto dalla Legge 15/2025 (c.d. decreto Milleproroghe)</a:t>
            </a:r>
          </a:p>
          <a:p>
            <a:endParaRPr lang="it-IT" sz="3200" b="1" dirty="0">
              <a:solidFill>
                <a:srgbClr val="00498B"/>
              </a:solidFill>
              <a:latin typeface="Oswald" panose="00000500000000000000" pitchFamily="2" charset="0"/>
            </a:endParaRP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1762124" y="1917700"/>
            <a:ext cx="8772526" cy="914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237492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0EBAE-AFC3-DA57-34AC-A157B75DC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CAA78A6-DC96-F6F5-F65A-0A55DE326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B01F-F9DC-0949-873C-F427954CF0BE}" type="slidenum">
              <a:rPr lang="it-IT" smtClean="0"/>
              <a:t>2</a:t>
            </a:fld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DD12482-E077-B9E4-9E80-57F323D329EF}"/>
              </a:ext>
            </a:extLst>
          </p:cNvPr>
          <p:cNvSpPr txBox="1"/>
          <p:nvPr/>
        </p:nvSpPr>
        <p:spPr>
          <a:xfrm>
            <a:off x="1524001" y="1032934"/>
            <a:ext cx="799840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3200" b="1" dirty="0">
              <a:solidFill>
                <a:srgbClr val="00498B"/>
              </a:solidFill>
              <a:latin typeface="Oswald" pitchFamily="2" charset="77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t-IT" sz="3200" b="1" dirty="0">
              <a:solidFill>
                <a:srgbClr val="00498B"/>
              </a:solidFill>
              <a:latin typeface="Oswald" pitchFamily="2" charset="77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123C343C-AF6A-9898-4EFA-F7BD8389229E}"/>
              </a:ext>
            </a:extLst>
          </p:cNvPr>
          <p:cNvSpPr txBox="1">
            <a:spLocks/>
          </p:cNvSpPr>
          <p:nvPr/>
        </p:nvSpPr>
        <p:spPr>
          <a:xfrm>
            <a:off x="1762124" y="1917700"/>
            <a:ext cx="8772526" cy="914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>
              <a:latin typeface="Raleway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5472BC-435B-B607-2897-AC96FA99BAF4}"/>
              </a:ext>
            </a:extLst>
          </p:cNvPr>
          <p:cNvSpPr txBox="1">
            <a:spLocks/>
          </p:cNvSpPr>
          <p:nvPr/>
        </p:nvSpPr>
        <p:spPr>
          <a:xfrm>
            <a:off x="1762124" y="-3398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dirty="0">
                <a:solidFill>
                  <a:srgbClr val="00498B"/>
                </a:solidFill>
                <a:latin typeface="Oswald" panose="00000500000000000000" pitchFamily="2" charset="0"/>
                <a:ea typeface="+mn-ea"/>
                <a:cs typeface="+mn-cs"/>
              </a:rPr>
              <a:t>Articolo 1 – Proroga dell’obbligo 2020-2022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277D2-4073-997B-B8A2-AF147D143D2D}"/>
              </a:ext>
            </a:extLst>
          </p:cNvPr>
          <p:cNvSpPr txBox="1">
            <a:spLocks/>
          </p:cNvSpPr>
          <p:nvPr/>
        </p:nvSpPr>
        <p:spPr>
          <a:xfrm>
            <a:off x="2245301" y="1458120"/>
            <a:ext cx="72771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it-IT" dirty="0">
                <a:solidFill>
                  <a:srgbClr val="00498B"/>
                </a:solidFill>
              </a:rPr>
              <a:t>• </a:t>
            </a:r>
            <a:r>
              <a:rPr lang="it-IT" sz="2200" dirty="0">
                <a:solidFill>
                  <a:srgbClr val="00498B"/>
                </a:solidFill>
                <a:latin typeface="Oswald" panose="00000500000000000000" pitchFamily="2" charset="0"/>
              </a:rPr>
              <a:t>Nuovo termine per completare i crediti ECM del triennio 2020-2022: </a:t>
            </a:r>
            <a:r>
              <a:rPr lang="it-IT" sz="2200" dirty="0">
                <a:solidFill>
                  <a:srgbClr val="FF0000"/>
                </a:solidFill>
                <a:latin typeface="Oswald" panose="00000500000000000000" pitchFamily="2" charset="0"/>
              </a:rPr>
              <a:t>31 dicembre 2025.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rgbClr val="00498B"/>
                </a:solidFill>
                <a:latin typeface="Oswald" panose="00000500000000000000" pitchFamily="2" charset="0"/>
              </a:rPr>
              <a:t>Nessuna sanzione per i debiti formativi fino a tale data.</a:t>
            </a:r>
          </a:p>
          <a:p>
            <a:pPr algn="just">
              <a:lnSpc>
                <a:spcPct val="150000"/>
              </a:lnSpc>
            </a:pPr>
            <a:endParaRPr lang="it-IT" dirty="0"/>
          </a:p>
          <a:p>
            <a:r>
              <a:rPr lang="it-IT" sz="1900" dirty="0">
                <a:solidFill>
                  <a:srgbClr val="00498B"/>
                </a:solidFill>
              </a:rPr>
              <a:t>Art. 1</a:t>
            </a:r>
          </a:p>
          <a:p>
            <a:r>
              <a:rPr lang="it-IT" sz="1900" dirty="0">
                <a:solidFill>
                  <a:srgbClr val="00498B"/>
                </a:solidFill>
              </a:rPr>
              <a:t>(Recupero triennio 2020-2022)</a:t>
            </a:r>
          </a:p>
          <a:p>
            <a:pPr algn="just"/>
            <a:r>
              <a:rPr lang="it-IT" sz="1900" i="1" dirty="0">
                <a:solidFill>
                  <a:srgbClr val="00498B"/>
                </a:solidFill>
              </a:rPr>
              <a:t>L’acquisizione dei crediti formativi relativi al triennio 2020-2022 </a:t>
            </a:r>
            <a:r>
              <a:rPr lang="it-IT" sz="1900" b="1" i="1" dirty="0">
                <a:solidFill>
                  <a:srgbClr val="FF0000"/>
                </a:solidFill>
              </a:rPr>
              <a:t>è consentita fino al 31 dicembre 2025. </a:t>
            </a:r>
          </a:p>
          <a:p>
            <a:pPr algn="just"/>
            <a:r>
              <a:rPr lang="it-IT" sz="1900" i="1" dirty="0">
                <a:solidFill>
                  <a:srgbClr val="00498B"/>
                </a:solidFill>
              </a:rPr>
              <a:t>La possibilità di </a:t>
            </a:r>
            <a:r>
              <a:rPr lang="it-IT" sz="1900" b="1" i="1" dirty="0">
                <a:solidFill>
                  <a:srgbClr val="FF0000"/>
                </a:solidFill>
              </a:rPr>
              <a:t>spostamento dei crediti </a:t>
            </a:r>
            <a:r>
              <a:rPr lang="it-IT" sz="1900" i="1" dirty="0">
                <a:solidFill>
                  <a:srgbClr val="00498B"/>
                </a:solidFill>
              </a:rPr>
              <a:t>è consentita fino al </a:t>
            </a:r>
            <a:r>
              <a:rPr lang="it-IT" sz="1900" b="1" i="1" dirty="0">
                <a:solidFill>
                  <a:srgbClr val="FF0000"/>
                </a:solidFill>
              </a:rPr>
              <a:t>30 giugno 2026</a:t>
            </a:r>
            <a:r>
              <a:rPr lang="it-IT" sz="1900" i="1" dirty="0">
                <a:solidFill>
                  <a:srgbClr val="00498B"/>
                </a:solidFill>
              </a:rPr>
              <a:t>.</a:t>
            </a:r>
          </a:p>
          <a:p>
            <a:pPr algn="just" fontAlgn="base"/>
            <a:r>
              <a:rPr lang="it-IT" sz="1900" i="1" dirty="0"/>
              <a:t> </a:t>
            </a:r>
          </a:p>
          <a:p>
            <a:pPr algn="just">
              <a:lnSpc>
                <a:spcPct val="150000"/>
              </a:lnSpc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07413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3B7ED-ED5B-833A-377F-791DDC5B6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5CBAB27-BF35-975E-C72B-E6C30807D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B01F-F9DC-0949-873C-F427954CF0BE}" type="slidenum">
              <a:rPr lang="it-IT" smtClean="0"/>
              <a:t>3</a:t>
            </a:fld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AAC587D-912C-CE2C-8BD4-9FD9E47EDAB8}"/>
              </a:ext>
            </a:extLst>
          </p:cNvPr>
          <p:cNvSpPr txBox="1"/>
          <p:nvPr/>
        </p:nvSpPr>
        <p:spPr>
          <a:xfrm>
            <a:off x="1871662" y="1184639"/>
            <a:ext cx="7998401" cy="142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000" dirty="0"/>
              <a:t>• </a:t>
            </a:r>
            <a:r>
              <a:rPr lang="it-IT" sz="2000" dirty="0">
                <a:solidFill>
                  <a:srgbClr val="00498B"/>
                </a:solidFill>
                <a:latin typeface="Oswald" panose="00000500000000000000" pitchFamily="2" charset="0"/>
              </a:rPr>
              <a:t>Meccanismo flessibile per </a:t>
            </a:r>
            <a:r>
              <a:rPr lang="it-IT" sz="2000" dirty="0">
                <a:solidFill>
                  <a:srgbClr val="FF0000"/>
                </a:solidFill>
                <a:latin typeface="Oswald" panose="00000500000000000000" pitchFamily="2" charset="0"/>
              </a:rPr>
              <a:t>sanare trienni 2014-2016, 2017-2019 e 2020-2022</a:t>
            </a:r>
            <a:r>
              <a:rPr lang="it-IT" sz="2000" dirty="0">
                <a:solidFill>
                  <a:srgbClr val="00498B"/>
                </a:solidFill>
                <a:latin typeface="Oswald" panose="00000500000000000000" pitchFamily="2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it-IT" sz="2000" dirty="0">
                <a:solidFill>
                  <a:srgbClr val="00498B"/>
                </a:solidFill>
                <a:latin typeface="Oswald" panose="00000500000000000000" pitchFamily="2" charset="0"/>
              </a:rPr>
              <a:t>• I crediti eccedenti di un triennio formativo possono compensare debiti formativi di altri trienni.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1F62CF86-8869-B5A7-4364-B086BC2886ED}"/>
              </a:ext>
            </a:extLst>
          </p:cNvPr>
          <p:cNvSpPr txBox="1">
            <a:spLocks/>
          </p:cNvSpPr>
          <p:nvPr/>
        </p:nvSpPr>
        <p:spPr>
          <a:xfrm>
            <a:off x="1762124" y="1917700"/>
            <a:ext cx="8772526" cy="914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>
              <a:latin typeface="Raleway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D814DB7-D11F-10E7-C914-B65718CDEDE9}"/>
              </a:ext>
            </a:extLst>
          </p:cNvPr>
          <p:cNvSpPr txBox="1">
            <a:spLocks/>
          </p:cNvSpPr>
          <p:nvPr/>
        </p:nvSpPr>
        <p:spPr>
          <a:xfrm>
            <a:off x="1981200" y="-1211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dirty="0">
                <a:solidFill>
                  <a:srgbClr val="00498B"/>
                </a:solidFill>
                <a:latin typeface="Oswald" panose="00000500000000000000" pitchFamily="2" charset="0"/>
                <a:ea typeface="+mn-ea"/>
                <a:cs typeface="+mn-cs"/>
              </a:rPr>
              <a:t>Articolo 2 – Crediti compensativi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F0E18E4-8FCC-C6F2-6DA6-4A80136009BB}"/>
              </a:ext>
            </a:extLst>
          </p:cNvPr>
          <p:cNvSpPr txBox="1">
            <a:spLocks/>
          </p:cNvSpPr>
          <p:nvPr/>
        </p:nvSpPr>
        <p:spPr>
          <a:xfrm>
            <a:off x="2090737" y="3037085"/>
            <a:ext cx="788886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it-IT" sz="1400" dirty="0">
                <a:solidFill>
                  <a:srgbClr val="00498B"/>
                </a:solidFill>
              </a:rPr>
              <a:t>Art.2</a:t>
            </a:r>
          </a:p>
          <a:p>
            <a:pPr fontAlgn="base"/>
            <a:r>
              <a:rPr lang="it-IT" sz="1400" dirty="0">
                <a:solidFill>
                  <a:srgbClr val="00498B"/>
                </a:solidFill>
              </a:rPr>
              <a:t>(Crediti compensativi)</a:t>
            </a:r>
          </a:p>
          <a:p>
            <a:pPr algn="just" fontAlgn="base"/>
            <a:r>
              <a:rPr lang="it-IT" sz="1400" i="1" dirty="0">
                <a:solidFill>
                  <a:srgbClr val="00498B"/>
                </a:solidFill>
              </a:rPr>
              <a:t>I “</a:t>
            </a:r>
            <a:r>
              <a:rPr lang="it-IT" sz="1400" b="1" i="1" dirty="0">
                <a:solidFill>
                  <a:srgbClr val="FF0000"/>
                </a:solidFill>
              </a:rPr>
              <a:t>crediti compensativi</a:t>
            </a:r>
            <a:r>
              <a:rPr lang="it-IT" sz="1400" i="1" dirty="0">
                <a:solidFill>
                  <a:srgbClr val="00498B"/>
                </a:solidFill>
              </a:rPr>
              <a:t>” sono i crediti utili al soddisfacimento dell’obbligo formativo, eccedenti l’obbligo formativo individuale e finalizzati alla compensazione del debito formativo relativo al singolo triennio.</a:t>
            </a:r>
          </a:p>
          <a:p>
            <a:pPr algn="just" fontAlgn="base"/>
            <a:r>
              <a:rPr lang="it-IT" sz="1400" i="1" dirty="0">
                <a:solidFill>
                  <a:srgbClr val="00498B"/>
                </a:solidFill>
              </a:rPr>
              <a:t>Per i professionisti sanitari che non hanno assolto all’obbligo formativo individuale nei trienni 2014/2016 e/o 2017/2019 e/o 2020/2022, la certificazione per i suddetti trienni è subordinata al conseguimento di un numero di crediti compensativi, pari alla totalità del debito individuale relativo ai trienni sopraindicati, nelle modalità previste dalla vigente normativa. </a:t>
            </a:r>
            <a:r>
              <a:rPr lang="it-IT" sz="1400" b="1" i="1" dirty="0">
                <a:solidFill>
                  <a:srgbClr val="FF0000"/>
                </a:solidFill>
              </a:rPr>
              <a:t>Tali crediti potranno essere conseguiti fino al 31/12/2028</a:t>
            </a:r>
            <a:r>
              <a:rPr lang="it-IT" sz="1400" i="1" dirty="0">
                <a:solidFill>
                  <a:srgbClr val="FF0000"/>
                </a:solidFill>
              </a:rPr>
              <a:t>. </a:t>
            </a:r>
          </a:p>
          <a:p>
            <a:pPr algn="just" fontAlgn="base"/>
            <a:r>
              <a:rPr lang="it-IT" sz="1400" i="1" dirty="0">
                <a:solidFill>
                  <a:srgbClr val="00498B"/>
                </a:solidFill>
              </a:rPr>
              <a:t>Ai fini della </a:t>
            </a:r>
            <a:r>
              <a:rPr lang="it-IT" sz="1400" i="1" dirty="0" err="1">
                <a:solidFill>
                  <a:srgbClr val="00498B"/>
                </a:solidFill>
              </a:rPr>
              <a:t>certificabilità</a:t>
            </a:r>
            <a:r>
              <a:rPr lang="it-IT" sz="1400" i="1" dirty="0">
                <a:solidFill>
                  <a:srgbClr val="00498B"/>
                </a:solidFill>
              </a:rPr>
              <a:t>, gli eventuali crediti in eccedenza, maturati nei trienni 2014-2016, 2017-2019, 2020-2022, 2023-2025 e 2026-2028 sono utilizzati dagli Ordini, per il tramite della piattaforma </a:t>
            </a:r>
            <a:r>
              <a:rPr lang="it-IT" sz="1400" i="1" dirty="0" err="1">
                <a:solidFill>
                  <a:srgbClr val="00498B"/>
                </a:solidFill>
              </a:rPr>
              <a:t>Cogeaps</a:t>
            </a:r>
            <a:r>
              <a:rPr lang="it-IT" sz="1400" i="1" dirty="0">
                <a:solidFill>
                  <a:srgbClr val="00498B"/>
                </a:solidFill>
              </a:rPr>
              <a:t>, per compensare in tutto o in parte il debito formativo nei trienni 2014-2016, 2017-2019 e 2020-2022. </a:t>
            </a:r>
          </a:p>
          <a:p>
            <a:pPr algn="just">
              <a:lnSpc>
                <a:spcPct val="150000"/>
              </a:lnSpc>
            </a:pP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680995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DFEA7-433E-2DF4-EC90-5E30B7614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C89C1F6-6762-A788-40DE-5A9E8B9BB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B01F-F9DC-0949-873C-F427954CF0BE}" type="slidenum">
              <a:rPr lang="it-IT" smtClean="0"/>
              <a:t>4</a:t>
            </a:fld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F9C12A8-1EF9-0EDF-28E7-005B68D31392}"/>
              </a:ext>
            </a:extLst>
          </p:cNvPr>
          <p:cNvSpPr txBox="1"/>
          <p:nvPr/>
        </p:nvSpPr>
        <p:spPr>
          <a:xfrm>
            <a:off x="1871662" y="1051289"/>
            <a:ext cx="8558215" cy="4909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it-IT" sz="2400" b="1" dirty="0"/>
              <a:t>Esempio:</a:t>
            </a:r>
            <a:endParaRPr lang="it-IT" sz="1400" dirty="0"/>
          </a:p>
          <a:p>
            <a:pPr lvl="0"/>
            <a:r>
              <a:rPr lang="it-IT" sz="2000" dirty="0">
                <a:solidFill>
                  <a:srgbClr val="00498B"/>
                </a:solidFill>
              </a:rPr>
              <a:t>Situazione triennio 2014-2016: </a:t>
            </a:r>
            <a:r>
              <a:rPr lang="it-IT" sz="2000" b="1" dirty="0">
                <a:solidFill>
                  <a:srgbClr val="00498B"/>
                </a:solidFill>
              </a:rPr>
              <a:t>+ 20 crediti</a:t>
            </a:r>
            <a:endParaRPr lang="it-IT" sz="2000" dirty="0">
              <a:solidFill>
                <a:srgbClr val="00498B"/>
              </a:solidFill>
            </a:endParaRPr>
          </a:p>
          <a:p>
            <a:pPr lvl="0"/>
            <a:r>
              <a:rPr lang="it-IT" sz="2000" dirty="0">
                <a:solidFill>
                  <a:srgbClr val="00498B"/>
                </a:solidFill>
              </a:rPr>
              <a:t>Situazione triennio 2017-2019: </a:t>
            </a:r>
            <a:r>
              <a:rPr lang="it-IT" sz="2000" b="1" dirty="0">
                <a:solidFill>
                  <a:srgbClr val="00498B"/>
                </a:solidFill>
              </a:rPr>
              <a:t>- 40 crediti</a:t>
            </a:r>
            <a:endParaRPr lang="it-IT" sz="2000" dirty="0">
              <a:solidFill>
                <a:srgbClr val="00498B"/>
              </a:solidFill>
            </a:endParaRPr>
          </a:p>
          <a:p>
            <a:pPr lvl="0"/>
            <a:r>
              <a:rPr lang="it-IT" sz="2000" dirty="0">
                <a:solidFill>
                  <a:srgbClr val="00498B"/>
                </a:solidFill>
              </a:rPr>
              <a:t>Situazione triennio 2020-2022: </a:t>
            </a:r>
            <a:r>
              <a:rPr lang="it-IT" sz="2000" b="1" dirty="0">
                <a:solidFill>
                  <a:srgbClr val="00498B"/>
                </a:solidFill>
              </a:rPr>
              <a:t>- 15 crediti</a:t>
            </a:r>
            <a:endParaRPr lang="it-IT" sz="2000" dirty="0">
              <a:solidFill>
                <a:srgbClr val="00498B"/>
              </a:solidFill>
            </a:endParaRPr>
          </a:p>
          <a:p>
            <a:pPr lvl="0"/>
            <a:r>
              <a:rPr lang="it-IT" sz="2000" dirty="0">
                <a:solidFill>
                  <a:srgbClr val="00498B"/>
                </a:solidFill>
              </a:rPr>
              <a:t>Situazione triennio 2023-2025: </a:t>
            </a:r>
            <a:r>
              <a:rPr lang="it-IT" sz="2000" b="1" dirty="0">
                <a:solidFill>
                  <a:srgbClr val="00498B"/>
                </a:solidFill>
              </a:rPr>
              <a:t>+ 50 crediti</a:t>
            </a:r>
          </a:p>
          <a:p>
            <a:pPr lvl="0">
              <a:lnSpc>
                <a:spcPct val="150000"/>
              </a:lnSpc>
            </a:pPr>
            <a:endParaRPr lang="it-IT" sz="1400" dirty="0">
              <a:solidFill>
                <a:srgbClr val="00498B"/>
              </a:solidFill>
            </a:endParaRPr>
          </a:p>
          <a:p>
            <a:pPr lvl="0">
              <a:lnSpc>
                <a:spcPct val="150000"/>
              </a:lnSpc>
            </a:pPr>
            <a:r>
              <a:rPr lang="it-IT" sz="2400" b="1" dirty="0"/>
              <a:t>Conclusione:</a:t>
            </a:r>
          </a:p>
          <a:p>
            <a:pPr lvl="0"/>
            <a:endParaRPr lang="it-IT" sz="1400" b="1" dirty="0"/>
          </a:p>
          <a:p>
            <a:pPr lvl="0"/>
            <a:r>
              <a:rPr lang="it-IT" dirty="0"/>
              <a:t>- Il professionista sanitario </a:t>
            </a:r>
            <a:r>
              <a:rPr lang="it-IT" b="1" dirty="0"/>
              <a:t>ha un </a:t>
            </a:r>
            <a:r>
              <a:rPr lang="it-IT" b="1" dirty="0">
                <a:solidFill>
                  <a:srgbClr val="FF0000"/>
                </a:solidFill>
              </a:rPr>
              <a:t>eccedenza di +70 crediti  </a:t>
            </a:r>
            <a:r>
              <a:rPr lang="it-IT" dirty="0">
                <a:solidFill>
                  <a:srgbClr val="FF0000"/>
                </a:solidFill>
              </a:rPr>
              <a:t>(triennio 2014/2016 + triennio 2023/2025)</a:t>
            </a:r>
          </a:p>
          <a:p>
            <a:pPr lvl="0"/>
            <a:r>
              <a:rPr lang="it-IT" dirty="0"/>
              <a:t>- Il professionista sanitario ha un </a:t>
            </a:r>
            <a:r>
              <a:rPr lang="it-IT" b="1" dirty="0">
                <a:solidFill>
                  <a:srgbClr val="FF0000"/>
                </a:solidFill>
              </a:rPr>
              <a:t>debito formativo pari a 55 crediti </a:t>
            </a:r>
            <a:r>
              <a:rPr lang="it-IT" dirty="0">
                <a:solidFill>
                  <a:srgbClr val="FF0000"/>
                </a:solidFill>
              </a:rPr>
              <a:t>( triennio 2017/2019+ triennio 2020/2022)</a:t>
            </a:r>
          </a:p>
          <a:p>
            <a:pPr lvl="0"/>
            <a:r>
              <a:rPr lang="it-IT" dirty="0"/>
              <a:t> </a:t>
            </a:r>
          </a:p>
          <a:p>
            <a:pPr lvl="0"/>
            <a:r>
              <a:rPr lang="it-IT" dirty="0"/>
              <a:t>Compensando l’eccedenza con il debito formativo</a:t>
            </a:r>
            <a:r>
              <a:rPr lang="it-IT" b="1" dirty="0">
                <a:solidFill>
                  <a:srgbClr val="FF0000"/>
                </a:solidFill>
              </a:rPr>
              <a:t>, il professionista risulterà certificabile in tutti i trienni</a:t>
            </a:r>
            <a:r>
              <a:rPr lang="it-IT" b="1" dirty="0"/>
              <a:t> </a:t>
            </a:r>
            <a:r>
              <a:rPr lang="it-IT" dirty="0"/>
              <a:t>conservando un’eccedenza di 15 crediti.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EF971DEE-71C6-E01B-1C00-7CC944651FAC}"/>
              </a:ext>
            </a:extLst>
          </p:cNvPr>
          <p:cNvSpPr txBox="1">
            <a:spLocks/>
          </p:cNvSpPr>
          <p:nvPr/>
        </p:nvSpPr>
        <p:spPr>
          <a:xfrm>
            <a:off x="1762124" y="1917700"/>
            <a:ext cx="8772526" cy="914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>
              <a:latin typeface="Raleway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681EE4E-B49E-05AA-A083-5BD895970F1C}"/>
              </a:ext>
            </a:extLst>
          </p:cNvPr>
          <p:cNvSpPr txBox="1">
            <a:spLocks/>
          </p:cNvSpPr>
          <p:nvPr/>
        </p:nvSpPr>
        <p:spPr>
          <a:xfrm>
            <a:off x="1981200" y="-32489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dirty="0">
                <a:solidFill>
                  <a:srgbClr val="00498B"/>
                </a:solidFill>
                <a:latin typeface="Oswald" panose="00000500000000000000" pitchFamily="2" charset="0"/>
                <a:ea typeface="+mn-ea"/>
                <a:cs typeface="+mn-cs"/>
              </a:rPr>
              <a:t>Articolo 2 – Crediti compensativi</a:t>
            </a:r>
          </a:p>
        </p:txBody>
      </p:sp>
    </p:spTree>
    <p:extLst>
      <p:ext uri="{BB962C8B-B14F-4D97-AF65-F5344CB8AC3E}">
        <p14:creationId xmlns:p14="http://schemas.microsoft.com/office/powerpoint/2010/main" val="3064107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69D98F-BD50-A49F-EEBB-BED1E2003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434C16D-021F-BFB3-E5A1-7ABA386A1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B01F-F9DC-0949-873C-F427954CF0BE}" type="slidenum">
              <a:rPr lang="it-IT" smtClean="0"/>
              <a:t>5</a:t>
            </a:fld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0AC2470-5917-382C-02D6-9ACAEE259457}"/>
              </a:ext>
            </a:extLst>
          </p:cNvPr>
          <p:cNvSpPr txBox="1"/>
          <p:nvPr/>
        </p:nvSpPr>
        <p:spPr>
          <a:xfrm>
            <a:off x="1524001" y="1032934"/>
            <a:ext cx="799840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3200" b="1" dirty="0">
              <a:solidFill>
                <a:srgbClr val="00498B"/>
              </a:solidFill>
              <a:latin typeface="Oswald" pitchFamily="2" charset="77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t-IT" sz="3200" b="1" dirty="0">
              <a:solidFill>
                <a:srgbClr val="00498B"/>
              </a:solidFill>
              <a:latin typeface="Oswald" pitchFamily="2" charset="77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494974A1-4EDE-4BB8-E853-AB0F4AA66ED2}"/>
              </a:ext>
            </a:extLst>
          </p:cNvPr>
          <p:cNvSpPr txBox="1">
            <a:spLocks/>
          </p:cNvSpPr>
          <p:nvPr/>
        </p:nvSpPr>
        <p:spPr>
          <a:xfrm>
            <a:off x="1762124" y="1917700"/>
            <a:ext cx="8772526" cy="914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>
              <a:latin typeface="Raleway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8EC458-0A6C-7BD7-FFB9-CD25A3617AE4}"/>
              </a:ext>
            </a:extLst>
          </p:cNvPr>
          <p:cNvSpPr txBox="1">
            <a:spLocks/>
          </p:cNvSpPr>
          <p:nvPr/>
        </p:nvSpPr>
        <p:spPr>
          <a:xfrm>
            <a:off x="1809750" y="-2605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it-IT" sz="2800" dirty="0">
                <a:solidFill>
                  <a:srgbClr val="00498B"/>
                </a:solidFill>
                <a:latin typeface="Oswald" panose="00000500000000000000" pitchFamily="2" charset="0"/>
                <a:ea typeface="+mn-ea"/>
                <a:cs typeface="+mn-cs"/>
              </a:rPr>
              <a:t>Articolo 3 – Incentivi per i professionisti in regola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BBF3F-80CD-99AE-A0A1-33D956A7B223}"/>
              </a:ext>
            </a:extLst>
          </p:cNvPr>
          <p:cNvSpPr txBox="1">
            <a:spLocks/>
          </p:cNvSpPr>
          <p:nvPr/>
        </p:nvSpPr>
        <p:spPr>
          <a:xfrm>
            <a:off x="2119312" y="133032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it-IT" sz="2000" dirty="0">
                <a:solidFill>
                  <a:srgbClr val="00498B"/>
                </a:solidFill>
                <a:latin typeface="Oswald" panose="00000500000000000000" pitchFamily="2" charset="0"/>
              </a:rPr>
              <a:t>• </a:t>
            </a:r>
            <a:r>
              <a:rPr lang="it-IT" sz="2000" dirty="0">
                <a:solidFill>
                  <a:srgbClr val="FF0000"/>
                </a:solidFill>
                <a:latin typeface="Oswald" panose="00000500000000000000" pitchFamily="2" charset="0"/>
              </a:rPr>
              <a:t>Premialità </a:t>
            </a:r>
            <a:r>
              <a:rPr lang="it-IT" sz="2000" dirty="0">
                <a:solidFill>
                  <a:srgbClr val="00498B"/>
                </a:solidFill>
                <a:latin typeface="Oswald" panose="00000500000000000000" pitchFamily="2" charset="0"/>
              </a:rPr>
              <a:t>per chi ha rispettato puntualmente l’obbligo formativo ECM</a:t>
            </a:r>
          </a:p>
          <a:p>
            <a:pPr algn="just">
              <a:lnSpc>
                <a:spcPct val="150000"/>
              </a:lnSpc>
            </a:pPr>
            <a:r>
              <a:rPr lang="it-IT" sz="2000" dirty="0">
                <a:solidFill>
                  <a:srgbClr val="00498B"/>
                </a:solidFill>
                <a:latin typeface="Oswald" panose="00000500000000000000" pitchFamily="2" charset="0"/>
              </a:rPr>
              <a:t>• Obiettivo: valorizzare la formazione continua diversificando la premialità in base alla decorrenza dell’obbligo formativo.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BF37C2D6-D6BA-06C8-2403-0D31DAF5DBDF}"/>
              </a:ext>
            </a:extLst>
          </p:cNvPr>
          <p:cNvSpPr txBox="1"/>
          <p:nvPr/>
        </p:nvSpPr>
        <p:spPr>
          <a:xfrm>
            <a:off x="2119312" y="2907630"/>
            <a:ext cx="8149295" cy="329320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R="28575" algn="ctr" fontAlgn="base"/>
            <a:r>
              <a:rPr lang="it-IT" sz="1400" i="1" dirty="0">
                <a:solidFill>
                  <a:srgbClr val="00498B"/>
                </a:solidFill>
              </a:rPr>
              <a:t>Art.3 </a:t>
            </a:r>
          </a:p>
          <a:p>
            <a:pPr marR="28575" algn="ctr" fontAlgn="base"/>
            <a:r>
              <a:rPr lang="it-IT" sz="1400" i="1" dirty="0">
                <a:solidFill>
                  <a:srgbClr val="00498B"/>
                </a:solidFill>
              </a:rPr>
              <a:t>(Premialità)</a:t>
            </a:r>
          </a:p>
          <a:p>
            <a:r>
              <a:rPr lang="it-IT" sz="1600" dirty="0"/>
              <a:t>I professionisti sanitari che alla data di pubblicazione della presente delibera risultino certificabili per i trienni 2014/2016, 2017/2019 e 2020/2022, riceveranno un bonus di </a:t>
            </a:r>
            <a:r>
              <a:rPr lang="it-IT" sz="1600" b="1" dirty="0">
                <a:solidFill>
                  <a:srgbClr val="FF0000"/>
                </a:solidFill>
              </a:rPr>
              <a:t>20 crediti </a:t>
            </a:r>
            <a:r>
              <a:rPr lang="it-IT" sz="1600" dirty="0"/>
              <a:t>da imputarsi al triennio 2023/2025 e 20 crediti da imputarsi al triennio 2026/2028. </a:t>
            </a:r>
          </a:p>
          <a:p>
            <a:r>
              <a:rPr lang="it-IT" sz="1600" dirty="0"/>
              <a:t>Per i professionisti il cui obbligo formativo abbia decorrenza a partire dal triennio 2017/2019, il bonus, da imputare al triennio 2023/2025 e 2026/2028, sarà quantificato in </a:t>
            </a:r>
            <a:r>
              <a:rPr lang="it-IT" sz="1600" b="1" dirty="0">
                <a:solidFill>
                  <a:srgbClr val="FF0000"/>
                </a:solidFill>
              </a:rPr>
              <a:t>15 crediti </a:t>
            </a:r>
            <a:r>
              <a:rPr lang="it-IT" sz="1600" dirty="0"/>
              <a:t>per ciascun triennio. </a:t>
            </a:r>
          </a:p>
          <a:p>
            <a:r>
              <a:rPr lang="it-IT" sz="1600" dirty="0"/>
              <a:t>Per i professionisti il cui obbligo formativo abbia decorrenza a partire dal triennio 2020/2022 il bonus, da imputare al triennio 2023/2025 e 2026/2028, sarà quantificato in </a:t>
            </a:r>
            <a:r>
              <a:rPr lang="it-IT" sz="1600" b="1" dirty="0">
                <a:solidFill>
                  <a:srgbClr val="FF0000"/>
                </a:solidFill>
              </a:rPr>
              <a:t>10 crediti </a:t>
            </a:r>
            <a:r>
              <a:rPr lang="it-IT" sz="1600" dirty="0"/>
              <a:t>per ciascun triennio. </a:t>
            </a:r>
          </a:p>
          <a:p>
            <a:r>
              <a:rPr lang="it-IT" sz="1600" dirty="0"/>
              <a:t>Restano fermi gli ulteriori bonus già previsti dalla vigente normativa e da quanto statuito dalla Commissione Nazionale per la Formazione Continua. </a:t>
            </a:r>
            <a:endParaRPr lang="it-IT" sz="1400" i="1" dirty="0">
              <a:solidFill>
                <a:srgbClr val="0049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3627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569</Words>
  <Application>Microsoft Office PowerPoint</Application>
  <PresentationFormat>Widescreen</PresentationFormat>
  <Paragraphs>51</Paragraphs>
  <Slides>5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Oswald</vt:lpstr>
      <vt:lpstr>Raleway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Martini Lorena</dc:creator>
  <cp:lastModifiedBy>Elisabetta Leonelli</cp:lastModifiedBy>
  <cp:revision>1</cp:revision>
  <dcterms:created xsi:type="dcterms:W3CDTF">2025-07-10T09:07:48Z</dcterms:created>
  <dcterms:modified xsi:type="dcterms:W3CDTF">2025-07-11T10:46:21Z</dcterms:modified>
</cp:coreProperties>
</file>