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8" r:id="rId2"/>
    <p:sldId id="278" r:id="rId3"/>
    <p:sldId id="276" r:id="rId4"/>
    <p:sldId id="279" r:id="rId5"/>
    <p:sldId id="282" r:id="rId6"/>
    <p:sldId id="260" r:id="rId7"/>
    <p:sldId id="261" r:id="rId8"/>
    <p:sldId id="262" r:id="rId9"/>
    <p:sldId id="263" r:id="rId10"/>
    <p:sldId id="264" r:id="rId11"/>
    <p:sldId id="270" r:id="rId12"/>
    <p:sldId id="283" r:id="rId13"/>
    <p:sldId id="284" r:id="rId14"/>
    <p:sldId id="285" r:id="rId15"/>
  </p:sldIdLst>
  <p:sldSz cx="12192000" cy="6858000"/>
  <p:notesSz cx="7104063"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hTvAuO6o+vCyJC1I+hSGpVxTQff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ovanni Martinelli" initials="" lastIdx="1" clrIdx="0"/>
  <p:cmAuthor id="1" name="Chiara Zingaretti" initials="" lastIdx="2" clrIdx="1"/>
  <p:cmAuthor id="2" name="Bernadette Vertogen" initials=""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0AD4"/>
    <a:srgbClr val="C0C0C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37" autoAdjust="0"/>
  </p:normalViewPr>
  <p:slideViewPr>
    <p:cSldViewPr snapToGrid="0">
      <p:cViewPr varScale="1">
        <p:scale>
          <a:sx n="64" d="100"/>
          <a:sy n="64" d="100"/>
        </p:scale>
        <p:origin x="9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27c653039_1_124: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727c653039_1_124:notes"/>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p>
            <a:pPr marL="0" indent="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514012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4:notes"/>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p>
            <a:pPr marL="0" indent="0">
              <a:buNone/>
            </a:pPr>
            <a:endParaRPr/>
          </a:p>
        </p:txBody>
      </p:sp>
      <p:sp>
        <p:nvSpPr>
          <p:cNvPr id="126" name="Google Shape;126;p4: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87768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5:notes"/>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p>
            <a:pPr marL="0" indent="0">
              <a:buNone/>
            </a:pPr>
            <a:endParaRPr/>
          </a:p>
        </p:txBody>
      </p:sp>
      <p:sp>
        <p:nvSpPr>
          <p:cNvPr id="139" name="Google Shape;139;p5: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6:notes"/>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p>
            <a:pPr marL="0" indent="0">
              <a:buNone/>
            </a:pPr>
            <a:endParaRPr/>
          </a:p>
        </p:txBody>
      </p:sp>
      <p:sp>
        <p:nvSpPr>
          <p:cNvPr id="150" name="Google Shape;150;p6: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7:notes"/>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p>
            <a:pPr marL="0" indent="0">
              <a:buNone/>
            </a:pPr>
            <a:endParaRPr/>
          </a:p>
        </p:txBody>
      </p:sp>
      <p:sp>
        <p:nvSpPr>
          <p:cNvPr id="162" name="Google Shape;162;p7: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72ebf686f4_0_0: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72ebf686f4_0_0:notes"/>
          <p:cNvSpPr txBox="1">
            <a:spLocks noGrp="1"/>
          </p:cNvSpPr>
          <p:nvPr>
            <p:ph type="body" idx="1"/>
          </p:nvPr>
        </p:nvSpPr>
        <p:spPr>
          <a:xfrm>
            <a:off x="710407" y="4861441"/>
            <a:ext cx="5683250" cy="4605576"/>
          </a:xfrm>
          <a:prstGeom prst="rect">
            <a:avLst/>
          </a:prstGeom>
        </p:spPr>
        <p:txBody>
          <a:bodyPr spcFirstLastPara="1" wrap="square" lIns="99059" tIns="99059" rIns="99059" bIns="99059"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727c653039_1_3: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3" name="Google Shape;243;g727c653039_1_3:notes"/>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727c653039_1_86: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2" name="Google Shape;312;g727c653039_1_86:notes"/>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p>
            <a:pPr marL="0" indent="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727c653039_1_71:notes"/>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6" name="Google Shape;326;g727c653039_1_71:notes"/>
          <p:cNvSpPr txBox="1">
            <a:spLocks noGrp="1"/>
          </p:cNvSpPr>
          <p:nvPr>
            <p:ph type="body" idx="1"/>
          </p:nvPr>
        </p:nvSpPr>
        <p:spPr>
          <a:xfrm>
            <a:off x="710407" y="4861441"/>
            <a:ext cx="5683250" cy="4605576"/>
          </a:xfrm>
          <a:prstGeom prst="rect">
            <a:avLst/>
          </a:prstGeom>
          <a:noFill/>
          <a:ln>
            <a:noFill/>
          </a:ln>
        </p:spPr>
        <p:txBody>
          <a:bodyPr spcFirstLastPara="1" wrap="square" lIns="99059" tIns="99059" rIns="99059" bIns="99059" anchor="t" anchorCtr="0">
            <a:noAutofit/>
          </a:bodyPr>
          <a:lstStyle/>
          <a:p>
            <a:pPr marL="0" indent="0">
              <a:buNone/>
            </a:pPr>
            <a:endParaRPr/>
          </a:p>
        </p:txBody>
      </p:sp>
    </p:spTree>
    <p:extLst>
      <p:ext uri="{BB962C8B-B14F-4D97-AF65-F5344CB8AC3E}">
        <p14:creationId xmlns:p14="http://schemas.microsoft.com/office/powerpoint/2010/main" val="3238704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17"/>
        <p:cNvGrpSpPr/>
        <p:nvPr/>
      </p:nvGrpSpPr>
      <p:grpSpPr>
        <a:xfrm>
          <a:off x="0" y="0"/>
          <a:ext cx="0" cy="0"/>
          <a:chOff x="0" y="0"/>
          <a:chExt cx="0" cy="0"/>
        </a:xfrm>
      </p:grpSpPr>
      <p:sp>
        <p:nvSpPr>
          <p:cNvPr id="18" name="Google Shape;1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1"/>
        <p:cNvGrpSpPr/>
        <p:nvPr/>
      </p:nvGrpSpPr>
      <p:grpSpPr>
        <a:xfrm>
          <a:off x="0" y="0"/>
          <a:ext cx="0" cy="0"/>
          <a:chOff x="0" y="0"/>
          <a:chExt cx="0" cy="0"/>
        </a:xfrm>
      </p:grpSpPr>
      <p:sp>
        <p:nvSpPr>
          <p:cNvPr id="22" name="Google Shape;2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8"/>
        <p:cNvGrpSpPr/>
        <p:nvPr/>
      </p:nvGrpSpPr>
      <p:grpSpPr>
        <a:xfrm>
          <a:off x="0" y="0"/>
          <a:ext cx="0" cy="0"/>
          <a:chOff x="0" y="0"/>
          <a:chExt cx="0" cy="0"/>
        </a:xfrm>
      </p:grpSpPr>
      <p:sp>
        <p:nvSpPr>
          <p:cNvPr id="29" name="Google Shape;2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34"/>
        <p:cNvGrpSpPr/>
        <p:nvPr/>
      </p:nvGrpSpPr>
      <p:grpSpPr>
        <a:xfrm>
          <a:off x="0" y="0"/>
          <a:ext cx="0" cy="0"/>
          <a:chOff x="0" y="0"/>
          <a:chExt cx="0" cy="0"/>
        </a:xfrm>
      </p:grpSpPr>
      <p:sp>
        <p:nvSpPr>
          <p:cNvPr id="35" name="Google Shape;35;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1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8"/>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info@irst.emr.i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protect.study-project.eu/" TargetMode="External"/><Relationship Id="rId4" Type="http://schemas.openxmlformats.org/officeDocument/2006/relationships/hyperlink" Target="mailto:protect@irst.emr.it"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s://jamanetwork.com/journals/jama/fullarticle/2764727"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hyperlink" Target="https://www.ncbi.nlm.nih.gov/pmc/articles/PMC738427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9.png"/><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9.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g727c653039_1_124"/>
          <p:cNvSpPr txBox="1"/>
          <p:nvPr/>
        </p:nvSpPr>
        <p:spPr>
          <a:xfrm>
            <a:off x="626273" y="2774274"/>
            <a:ext cx="11189619" cy="24033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3000"/>
              <a:buFont typeface="Arial"/>
              <a:buNone/>
            </a:pPr>
            <a:r>
              <a:rPr lang="it-IT" sz="1800" dirty="0"/>
              <a:t>L</a:t>
            </a:r>
            <a:r>
              <a:rPr lang="it-IT" sz="1800" b="0" i="0" u="none" strike="noStrike" cap="none" dirty="0">
                <a:solidFill>
                  <a:srgbClr val="000000"/>
                </a:solidFill>
                <a:sym typeface="Arial"/>
              </a:rPr>
              <a:t>’</a:t>
            </a:r>
            <a:r>
              <a:rPr lang="it-IT" sz="1800" b="1" i="0" u="none" strike="noStrike" cap="none" dirty="0">
                <a:solidFill>
                  <a:srgbClr val="000000"/>
                </a:solidFill>
              </a:rPr>
              <a:t>IRST IRCCS</a:t>
            </a:r>
            <a:r>
              <a:rPr lang="it-IT" sz="1800" b="0" i="0" u="none" strike="noStrike" cap="none" dirty="0">
                <a:solidFill>
                  <a:srgbClr val="000000"/>
                </a:solidFill>
                <a:sym typeface="Arial"/>
              </a:rPr>
              <a:t>, in collaborazione con l’</a:t>
            </a:r>
            <a:r>
              <a:rPr lang="it-IT" sz="1800" b="1" i="0" u="none" strike="noStrike" cap="none" dirty="0">
                <a:solidFill>
                  <a:srgbClr val="000000"/>
                </a:solidFill>
              </a:rPr>
              <a:t>Università di Bologna</a:t>
            </a:r>
            <a:r>
              <a:rPr lang="it-IT" sz="1800" b="0" i="0" u="none" strike="noStrike" cap="none" dirty="0">
                <a:solidFill>
                  <a:srgbClr val="000000"/>
                </a:solidFill>
                <a:sym typeface="Arial"/>
              </a:rPr>
              <a:t> a l</a:t>
            </a:r>
            <a:r>
              <a:rPr lang="it-IT" sz="1800" dirty="0"/>
              <a:t>’</a:t>
            </a:r>
            <a:r>
              <a:rPr lang="it-IT" sz="1800" b="1" dirty="0"/>
              <a:t>AUSL della Romagna</a:t>
            </a:r>
            <a:r>
              <a:rPr lang="it-IT" sz="1800" dirty="0"/>
              <a:t>, </a:t>
            </a:r>
            <a:r>
              <a:rPr lang="it-IT" sz="1800" b="0" i="0" u="none" strike="noStrike" cap="none" dirty="0">
                <a:solidFill>
                  <a:srgbClr val="000000"/>
                </a:solidFill>
                <a:sym typeface="Arial"/>
              </a:rPr>
              <a:t>ha disegnato uno studio clinico volto a valutare l’utilizzo di </a:t>
            </a:r>
            <a:r>
              <a:rPr lang="it-IT" sz="1800" b="1" i="0" u="none" strike="noStrike" cap="none" dirty="0" err="1">
                <a:solidFill>
                  <a:srgbClr val="000000"/>
                </a:solidFill>
                <a:sym typeface="Arial"/>
              </a:rPr>
              <a:t>idrossiclorochina</a:t>
            </a:r>
            <a:r>
              <a:rPr lang="it-IT" sz="1800" b="1" i="0" u="none" strike="noStrike" cap="none" dirty="0">
                <a:solidFill>
                  <a:srgbClr val="000000"/>
                </a:solidFill>
                <a:sym typeface="Arial"/>
              </a:rPr>
              <a:t> verso osservazione </a:t>
            </a:r>
            <a:r>
              <a:rPr lang="it-IT" sz="1800" b="0" i="0" u="none" strike="noStrike" cap="none" dirty="0">
                <a:solidFill>
                  <a:srgbClr val="000000"/>
                </a:solidFill>
                <a:sym typeface="Arial"/>
              </a:rPr>
              <a:t>per la prevenzione della malattia da coronavirus (COVID-19) in soggetti con un rischio di infezione intermedio-alto e per il trattamento </a:t>
            </a:r>
            <a:r>
              <a:rPr lang="it-IT" sz="1800" dirty="0"/>
              <a:t>precoce</a:t>
            </a:r>
            <a:r>
              <a:rPr lang="it-IT" sz="1800" b="0" i="0" u="none" strike="noStrike" cap="none" dirty="0">
                <a:solidFill>
                  <a:srgbClr val="000000"/>
                </a:solidFill>
                <a:sym typeface="Arial"/>
              </a:rPr>
              <a:t> di pazienti con COVID-19</a:t>
            </a:r>
            <a:r>
              <a:rPr lang="it-IT" sz="1800" dirty="0"/>
              <a:t> asintomatici o con sintomi lievi</a:t>
            </a:r>
            <a:r>
              <a:rPr lang="it-IT" sz="1800" b="0" i="0" u="none" strike="noStrike" cap="none" dirty="0">
                <a:solidFill>
                  <a:srgbClr val="000000"/>
                </a:solidFill>
                <a:sym typeface="Arial"/>
              </a:rPr>
              <a:t>.</a:t>
            </a:r>
            <a:endParaRPr sz="1800" b="0" i="0" u="none" strike="noStrike" cap="none" dirty="0">
              <a:solidFill>
                <a:srgbClr val="000000"/>
              </a:solidFill>
              <a:sym typeface="Arial"/>
            </a:endParaRPr>
          </a:p>
        </p:txBody>
      </p:sp>
      <p:pic>
        <p:nvPicPr>
          <p:cNvPr id="14" name="Google Shape;88;p1"/>
          <p:cNvPicPr preferRelativeResize="0"/>
          <p:nvPr/>
        </p:nvPicPr>
        <p:blipFill>
          <a:blip r:embed="rId3">
            <a:alphaModFix/>
          </a:blip>
          <a:stretch>
            <a:fillRect/>
          </a:stretch>
        </p:blipFill>
        <p:spPr>
          <a:xfrm>
            <a:off x="588226" y="293499"/>
            <a:ext cx="2343150" cy="2162175"/>
          </a:xfrm>
          <a:prstGeom prst="rect">
            <a:avLst/>
          </a:prstGeom>
          <a:noFill/>
          <a:ln>
            <a:noFill/>
          </a:ln>
        </p:spPr>
      </p:pic>
      <p:grpSp>
        <p:nvGrpSpPr>
          <p:cNvPr id="15" name="Google Shape;133;p4"/>
          <p:cNvGrpSpPr/>
          <p:nvPr/>
        </p:nvGrpSpPr>
        <p:grpSpPr>
          <a:xfrm>
            <a:off x="1423447" y="5387453"/>
            <a:ext cx="7871381" cy="1456403"/>
            <a:chOff x="114625" y="6850"/>
            <a:chExt cx="5440488" cy="980350"/>
          </a:xfrm>
        </p:grpSpPr>
        <p:pic>
          <p:nvPicPr>
            <p:cNvPr id="16" name="Google Shape;134;p4"/>
            <p:cNvPicPr preferRelativeResize="0"/>
            <p:nvPr/>
          </p:nvPicPr>
          <p:blipFill>
            <a:blip r:embed="rId4">
              <a:alphaModFix/>
            </a:blip>
            <a:stretch>
              <a:fillRect/>
            </a:stretch>
          </p:blipFill>
          <p:spPr>
            <a:xfrm>
              <a:off x="114625" y="104291"/>
              <a:ext cx="2642038" cy="602384"/>
            </a:xfrm>
            <a:prstGeom prst="rect">
              <a:avLst/>
            </a:prstGeom>
            <a:noFill/>
            <a:ln>
              <a:noFill/>
            </a:ln>
          </p:spPr>
        </p:pic>
        <p:pic>
          <p:nvPicPr>
            <p:cNvPr id="17" name="Google Shape;135;p4"/>
            <p:cNvPicPr preferRelativeResize="0"/>
            <p:nvPr/>
          </p:nvPicPr>
          <p:blipFill>
            <a:blip r:embed="rId5">
              <a:alphaModFix/>
            </a:blip>
            <a:stretch>
              <a:fillRect/>
            </a:stretch>
          </p:blipFill>
          <p:spPr>
            <a:xfrm>
              <a:off x="2806851" y="6850"/>
              <a:ext cx="1822625" cy="980350"/>
            </a:xfrm>
            <a:prstGeom prst="rect">
              <a:avLst/>
            </a:prstGeom>
            <a:noFill/>
            <a:ln>
              <a:noFill/>
            </a:ln>
          </p:spPr>
        </p:pic>
        <p:pic>
          <p:nvPicPr>
            <p:cNvPr id="18" name="Google Shape;136;p4"/>
            <p:cNvPicPr preferRelativeResize="0"/>
            <p:nvPr/>
          </p:nvPicPr>
          <p:blipFill>
            <a:blip r:embed="rId6">
              <a:alphaModFix/>
            </a:blip>
            <a:stretch>
              <a:fillRect/>
            </a:stretch>
          </p:blipFill>
          <p:spPr>
            <a:xfrm>
              <a:off x="4707433" y="12757"/>
              <a:ext cx="847680" cy="785461"/>
            </a:xfrm>
            <a:prstGeom prst="rect">
              <a:avLst/>
            </a:prstGeom>
            <a:noFill/>
            <a:ln>
              <a:noFill/>
            </a:ln>
          </p:spPr>
        </p:pic>
      </p:grpSp>
      <p:sp>
        <p:nvSpPr>
          <p:cNvPr id="2" name="Rettangolo 1"/>
          <p:cNvSpPr/>
          <p:nvPr/>
        </p:nvSpPr>
        <p:spPr>
          <a:xfrm>
            <a:off x="1934216" y="5029201"/>
            <a:ext cx="2085827" cy="307777"/>
          </a:xfrm>
          <a:prstGeom prst="rect">
            <a:avLst/>
          </a:prstGeom>
        </p:spPr>
        <p:txBody>
          <a:bodyPr wrap="none">
            <a:spAutoFit/>
          </a:bodyPr>
          <a:lstStyle/>
          <a:p>
            <a:r>
              <a:rPr lang="it-IT" dirty="0"/>
              <a:t>Prof. Giovanni Martinelli</a:t>
            </a:r>
          </a:p>
        </p:txBody>
      </p:sp>
      <p:sp>
        <p:nvSpPr>
          <p:cNvPr id="21" name="Rettangolo 20"/>
          <p:cNvSpPr/>
          <p:nvPr/>
        </p:nvSpPr>
        <p:spPr>
          <a:xfrm>
            <a:off x="7831858" y="4987606"/>
            <a:ext cx="1699504" cy="307777"/>
          </a:xfrm>
          <a:prstGeom prst="rect">
            <a:avLst/>
          </a:prstGeom>
        </p:spPr>
        <p:txBody>
          <a:bodyPr wrap="none">
            <a:spAutoFit/>
          </a:bodyPr>
          <a:lstStyle/>
          <a:p>
            <a:r>
              <a:rPr lang="it-IT" dirty="0"/>
              <a:t>Prof. Pierluigi Viale</a:t>
            </a:r>
          </a:p>
        </p:txBody>
      </p:sp>
      <p:sp>
        <p:nvSpPr>
          <p:cNvPr id="3" name="Rettangolo 2"/>
          <p:cNvSpPr/>
          <p:nvPr/>
        </p:nvSpPr>
        <p:spPr>
          <a:xfrm>
            <a:off x="3095133" y="490177"/>
            <a:ext cx="9096867" cy="1200329"/>
          </a:xfrm>
          <a:prstGeom prst="rect">
            <a:avLst/>
          </a:prstGeom>
        </p:spPr>
        <p:txBody>
          <a:bodyPr wrap="square">
            <a:spAutoFit/>
          </a:bodyPr>
          <a:lstStyle/>
          <a:p>
            <a:pPr lvl="0">
              <a:buSzPts val="2400"/>
            </a:pPr>
            <a:r>
              <a:rPr lang="it-IT" sz="2400" b="1" dirty="0">
                <a:solidFill>
                  <a:schemeClr val="dk1"/>
                </a:solidFill>
                <a:latin typeface="Calibri"/>
                <a:ea typeface="Calibri"/>
                <a:cs typeface="Calibri"/>
                <a:sym typeface="Calibri"/>
              </a:rPr>
              <a:t>PROTECT: </a:t>
            </a:r>
            <a:r>
              <a:rPr lang="it-IT" sz="2400" b="1" dirty="0">
                <a:latin typeface="Calibri"/>
                <a:ea typeface="Calibri"/>
                <a:cs typeface="Calibri"/>
                <a:sym typeface="Calibri"/>
              </a:rPr>
              <a:t>Studio randomizzato con </a:t>
            </a:r>
            <a:r>
              <a:rPr lang="it-IT" sz="2400" b="1" dirty="0" err="1">
                <a:latin typeface="Calibri"/>
                <a:ea typeface="Calibri"/>
                <a:cs typeface="Calibri"/>
                <a:sym typeface="Calibri"/>
              </a:rPr>
              <a:t>idrossiclorochina</a:t>
            </a:r>
            <a:r>
              <a:rPr lang="it-IT" sz="2400" b="1" dirty="0">
                <a:latin typeface="Calibri"/>
                <a:ea typeface="Calibri"/>
                <a:cs typeface="Calibri"/>
                <a:sym typeface="Calibri"/>
              </a:rPr>
              <a:t> vs osservazione per la prevenzione e il trattamento precoce della malattia da coronavirus (COVID-19)</a:t>
            </a:r>
            <a:endParaRPr lang="it-IT" sz="2400" b="1" dirty="0">
              <a:solidFill>
                <a:schemeClr val="dk1"/>
              </a:solidFill>
              <a:latin typeface="Calibri"/>
              <a:ea typeface="Calibri"/>
              <a:cs typeface="Calibri"/>
              <a:sym typeface="Calibri"/>
            </a:endParaRPr>
          </a:p>
        </p:txBody>
      </p:sp>
      <p:sp>
        <p:nvSpPr>
          <p:cNvPr id="11" name="Google Shape;89;p1"/>
          <p:cNvSpPr txBox="1"/>
          <p:nvPr/>
        </p:nvSpPr>
        <p:spPr>
          <a:xfrm>
            <a:off x="2767618" y="1581175"/>
            <a:ext cx="3957000" cy="55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it-IT" sz="1600" dirty="0">
                <a:solidFill>
                  <a:schemeClr val="dk1"/>
                </a:solidFill>
                <a:latin typeface="Calibri"/>
                <a:ea typeface="Calibri"/>
                <a:cs typeface="Calibri"/>
                <a:sym typeface="Calibri"/>
              </a:rPr>
              <a:t>IRST100.47, </a:t>
            </a:r>
            <a:r>
              <a:rPr lang="it-IT" sz="1600" dirty="0" err="1">
                <a:solidFill>
                  <a:schemeClr val="dk1"/>
                </a:solidFill>
                <a:latin typeface="Calibri"/>
                <a:ea typeface="Calibri"/>
                <a:cs typeface="Calibri"/>
                <a:sym typeface="Calibri"/>
              </a:rPr>
              <a:t>EudraCT</a:t>
            </a:r>
            <a:r>
              <a:rPr lang="it-IT" sz="1600" dirty="0">
                <a:solidFill>
                  <a:schemeClr val="dk1"/>
                </a:solidFill>
                <a:latin typeface="Calibri"/>
                <a:ea typeface="Calibri"/>
                <a:cs typeface="Calibri"/>
                <a:sym typeface="Calibri"/>
              </a:rPr>
              <a:t> 2020-001501-24</a:t>
            </a:r>
            <a:endParaRPr sz="1600" dirty="0">
              <a:solidFill>
                <a:schemeClr val="dk1"/>
              </a:solidFill>
              <a:latin typeface="Calibri"/>
              <a:ea typeface="Calibri"/>
              <a:cs typeface="Calibri"/>
              <a:sym typeface="Calibri"/>
            </a:endParaRPr>
          </a:p>
          <a:p>
            <a:pPr marL="0" lvl="0" indent="0" algn="ctr" rtl="0">
              <a:spcBef>
                <a:spcPts val="0"/>
              </a:spcBef>
              <a:spcAft>
                <a:spcPts val="0"/>
              </a:spcAft>
              <a:buNone/>
            </a:pPr>
            <a:r>
              <a:rPr lang="it-IT" sz="1600" dirty="0">
                <a:solidFill>
                  <a:schemeClr val="dk1"/>
                </a:solidFill>
                <a:latin typeface="Calibri"/>
                <a:ea typeface="Calibri"/>
                <a:cs typeface="Calibri"/>
                <a:sym typeface="Calibri"/>
              </a:rPr>
              <a:t>Emendamento 1.0 del 05 Agosto 2020</a:t>
            </a:r>
            <a:endParaRPr sz="1600" strike="sngStrik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g727c653039_1_3"/>
          <p:cNvSpPr txBox="1"/>
          <p:nvPr/>
        </p:nvSpPr>
        <p:spPr>
          <a:xfrm>
            <a:off x="374752" y="4850925"/>
            <a:ext cx="10052100" cy="4698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2400"/>
              <a:buFont typeface="Arial"/>
              <a:buNone/>
            </a:pPr>
            <a:r>
              <a:rPr lang="it-IT" sz="2400" b="0" i="0" u="none" strike="noStrike" cap="none" dirty="0">
                <a:solidFill>
                  <a:schemeClr val="dk1"/>
                </a:solidFill>
                <a:latin typeface="Calibri"/>
                <a:ea typeface="Calibri"/>
                <a:cs typeface="Calibri"/>
                <a:sym typeface="Calibri"/>
              </a:rPr>
              <a:t>Il farmaco va assunto insieme al cibo o al latte</a:t>
            </a:r>
            <a:endParaRPr sz="2400" b="0" i="0" u="none" strike="noStrike" cap="none" dirty="0">
              <a:solidFill>
                <a:schemeClr val="dk1"/>
              </a:solidFill>
              <a:latin typeface="Calibri"/>
              <a:ea typeface="Calibri"/>
              <a:cs typeface="Calibri"/>
              <a:sym typeface="Calibri"/>
            </a:endParaRPr>
          </a:p>
        </p:txBody>
      </p:sp>
      <p:sp>
        <p:nvSpPr>
          <p:cNvPr id="246" name="Google Shape;246;g727c653039_1_3"/>
          <p:cNvSpPr txBox="1"/>
          <p:nvPr/>
        </p:nvSpPr>
        <p:spPr>
          <a:xfrm>
            <a:off x="1069950" y="2457800"/>
            <a:ext cx="10300500" cy="1519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IT" sz="1800" dirty="0">
                <a:latin typeface="Calibri"/>
                <a:ea typeface="Calibri"/>
                <a:cs typeface="Calibri"/>
                <a:sym typeface="Calibri"/>
              </a:rPr>
              <a:t>S</a:t>
            </a:r>
            <a:r>
              <a:rPr lang="it-IT" sz="1800" b="1" dirty="0">
                <a:latin typeface="Calibri"/>
                <a:ea typeface="Calibri"/>
                <a:cs typeface="Calibri"/>
                <a:sym typeface="Calibri"/>
              </a:rPr>
              <a:t>oggetti esposti a SARS-CoV-2,</a:t>
            </a:r>
            <a:r>
              <a:rPr lang="it-IT" sz="1800" dirty="0">
                <a:latin typeface="Calibri"/>
                <a:ea typeface="Calibri"/>
                <a:cs typeface="Calibri"/>
                <a:sym typeface="Calibri"/>
              </a:rPr>
              <a:t> conviventi o a contatto con un paziente con COVID-19:</a:t>
            </a:r>
            <a:endParaRPr sz="1800" dirty="0">
              <a:latin typeface="Calibri"/>
              <a:ea typeface="Calibri"/>
              <a:cs typeface="Calibri"/>
              <a:sym typeface="Calibri"/>
            </a:endParaRPr>
          </a:p>
          <a:p>
            <a:pPr marL="457200" lvl="0" indent="-342900" algn="l" rtl="0">
              <a:spcBef>
                <a:spcPts val="0"/>
              </a:spcBef>
              <a:spcAft>
                <a:spcPts val="0"/>
              </a:spcAft>
              <a:buSzPts val="1800"/>
              <a:buFont typeface="Calibri"/>
              <a:buChar char="-"/>
            </a:pPr>
            <a:r>
              <a:rPr lang="it-IT" sz="1800" dirty="0">
                <a:latin typeface="Calibri"/>
                <a:ea typeface="Calibri"/>
                <a:cs typeface="Calibri"/>
                <a:sym typeface="Calibri"/>
              </a:rPr>
              <a:t>1° settimana: 2 compresse da 200 mg x 2 volte al giorno (mattina e sera) per 1 giorno; </a:t>
            </a:r>
            <a:endParaRPr sz="1800" dirty="0">
              <a:latin typeface="Calibri"/>
              <a:ea typeface="Calibri"/>
              <a:cs typeface="Calibri"/>
              <a:sym typeface="Calibri"/>
            </a:endParaRPr>
          </a:p>
          <a:p>
            <a:pPr marL="450000" lvl="0" indent="-342900" algn="l" rtl="0">
              <a:spcBef>
                <a:spcPts val="0"/>
              </a:spcBef>
              <a:spcAft>
                <a:spcPts val="0"/>
              </a:spcAft>
              <a:buSzPts val="1800"/>
              <a:buFont typeface="Calibri"/>
              <a:buChar char="-"/>
            </a:pPr>
            <a:r>
              <a:rPr lang="it-IT" sz="1800" dirty="0">
                <a:latin typeface="Calibri"/>
                <a:ea typeface="Calibri"/>
                <a:cs typeface="Calibri"/>
                <a:sym typeface="Calibri"/>
              </a:rPr>
              <a:t>2°, 3° e 4° settimana: 1 compressa da 200 mg x 2 volte al giorno </a:t>
            </a:r>
            <a:r>
              <a:rPr lang="it-IT" sz="1800" dirty="0">
                <a:solidFill>
                  <a:schemeClr val="dk1"/>
                </a:solidFill>
                <a:latin typeface="Calibri"/>
                <a:ea typeface="Calibri"/>
                <a:cs typeface="Calibri"/>
                <a:sym typeface="Calibri"/>
              </a:rPr>
              <a:t>(mattina e sera) </a:t>
            </a:r>
            <a:r>
              <a:rPr lang="it-IT" sz="1800" dirty="0">
                <a:latin typeface="Calibri"/>
                <a:ea typeface="Calibri"/>
                <a:cs typeface="Calibri"/>
                <a:sym typeface="Calibri"/>
              </a:rPr>
              <a:t>per 1 giorno</a:t>
            </a:r>
            <a:endParaRPr sz="1800" dirty="0">
              <a:latin typeface="Calibri"/>
              <a:ea typeface="Calibri"/>
              <a:cs typeface="Calibri"/>
              <a:sym typeface="Calibri"/>
            </a:endParaRPr>
          </a:p>
          <a:p>
            <a:pPr marL="914400" lvl="0" indent="0" algn="l" rtl="0">
              <a:spcBef>
                <a:spcPts val="0"/>
              </a:spcBef>
              <a:spcAft>
                <a:spcPts val="0"/>
              </a:spcAft>
              <a:buNone/>
            </a:pPr>
            <a:endParaRPr sz="1800" dirty="0">
              <a:latin typeface="Calibri"/>
              <a:ea typeface="Calibri"/>
              <a:cs typeface="Calibri"/>
              <a:sym typeface="Calibri"/>
            </a:endParaRPr>
          </a:p>
          <a:p>
            <a:pPr marL="0" lvl="0" indent="0" algn="l" rtl="0">
              <a:spcBef>
                <a:spcPts val="0"/>
              </a:spcBef>
              <a:spcAft>
                <a:spcPts val="0"/>
              </a:spcAft>
              <a:buNone/>
            </a:pPr>
            <a:r>
              <a:rPr lang="it-IT" sz="1800" b="1" dirty="0">
                <a:solidFill>
                  <a:schemeClr val="dk1"/>
                </a:solidFill>
                <a:latin typeface="Calibri"/>
                <a:ea typeface="Calibri"/>
                <a:cs typeface="Calibri"/>
                <a:sym typeface="Calibri"/>
              </a:rPr>
              <a:t>Pazienti con COVID-19 asintomatici o con sintomi lievi</a:t>
            </a:r>
            <a:r>
              <a:rPr lang="it-IT" sz="1800" dirty="0">
                <a:solidFill>
                  <a:schemeClr val="dk1"/>
                </a:solidFill>
                <a:latin typeface="Calibri"/>
                <a:ea typeface="Calibri"/>
                <a:cs typeface="Calibri"/>
                <a:sym typeface="Calibri"/>
              </a:rPr>
              <a:t>:</a:t>
            </a:r>
            <a:endParaRPr sz="1800"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it-IT" sz="1800" dirty="0">
                <a:solidFill>
                  <a:schemeClr val="dk1"/>
                </a:solidFill>
                <a:latin typeface="Calibri"/>
                <a:ea typeface="Calibri"/>
                <a:cs typeface="Calibri"/>
                <a:sym typeface="Calibri"/>
              </a:rPr>
              <a:t>1° giorno: 2 compresse da 200 mg x 2 volte al giorno (mattina e sera) </a:t>
            </a:r>
            <a:endParaRPr sz="1800"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it-IT" sz="1800" dirty="0">
                <a:solidFill>
                  <a:schemeClr val="dk1"/>
                </a:solidFill>
                <a:latin typeface="Calibri"/>
                <a:ea typeface="Calibri"/>
                <a:cs typeface="Calibri"/>
                <a:sym typeface="Calibri"/>
              </a:rPr>
              <a:t>dal 2° giorno: 1 compressa da 200 mg x 2 volte al giorno (mattina e sera) per 5-7 giorni; successivamente in base al decorso clinico (seguire le indicazioni del medico dello studio)</a:t>
            </a:r>
            <a:endParaRPr sz="1800" dirty="0">
              <a:solidFill>
                <a:schemeClr val="dk1"/>
              </a:solidFill>
              <a:latin typeface="Calibri"/>
              <a:ea typeface="Calibri"/>
              <a:cs typeface="Calibri"/>
              <a:sym typeface="Calibri"/>
            </a:endParaRPr>
          </a:p>
        </p:txBody>
      </p:sp>
      <p:sp>
        <p:nvSpPr>
          <p:cNvPr id="247" name="Google Shape;247;g727c653039_1_3"/>
          <p:cNvSpPr txBox="1"/>
          <p:nvPr/>
        </p:nvSpPr>
        <p:spPr>
          <a:xfrm>
            <a:off x="377072" y="1892016"/>
            <a:ext cx="10052100" cy="4698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2400"/>
              <a:buFont typeface="Arial"/>
              <a:buNone/>
            </a:pPr>
            <a:r>
              <a:rPr lang="it-IT" sz="2400" b="0" i="0" u="none" strike="noStrike" cap="none" dirty="0">
                <a:solidFill>
                  <a:schemeClr val="dk1"/>
                </a:solidFill>
                <a:latin typeface="Calibri"/>
                <a:ea typeface="Calibri"/>
                <a:cs typeface="Calibri"/>
                <a:sym typeface="Calibri"/>
              </a:rPr>
              <a:t>Il farmaco va assunto </a:t>
            </a:r>
            <a:r>
              <a:rPr lang="it-IT" sz="2400" dirty="0">
                <a:solidFill>
                  <a:schemeClr val="dk1"/>
                </a:solidFill>
                <a:latin typeface="Calibri"/>
                <a:ea typeface="Calibri"/>
                <a:cs typeface="Calibri"/>
                <a:sym typeface="Calibri"/>
              </a:rPr>
              <a:t>con le seguenti modalità:</a:t>
            </a:r>
            <a:endParaRPr sz="2400" b="0" i="0" u="none" strike="noStrike" cap="none" dirty="0">
              <a:solidFill>
                <a:srgbClr val="000000"/>
              </a:solidFill>
              <a:latin typeface="Arial"/>
              <a:ea typeface="Arial"/>
              <a:cs typeface="Arial"/>
              <a:sym typeface="Arial"/>
            </a:endParaRPr>
          </a:p>
        </p:txBody>
      </p:sp>
      <p:sp>
        <p:nvSpPr>
          <p:cNvPr id="248" name="Google Shape;248;g727c653039_1_3"/>
          <p:cNvSpPr txBox="1"/>
          <p:nvPr/>
        </p:nvSpPr>
        <p:spPr>
          <a:xfrm>
            <a:off x="377072" y="1002750"/>
            <a:ext cx="10744978" cy="4698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2400"/>
              <a:buFont typeface="Arial"/>
              <a:buNone/>
            </a:pPr>
            <a:r>
              <a:rPr lang="it-IT" sz="2400" dirty="0">
                <a:solidFill>
                  <a:schemeClr val="dk1"/>
                </a:solidFill>
                <a:latin typeface="Calibri"/>
                <a:ea typeface="Calibri"/>
                <a:cs typeface="Calibri"/>
                <a:sym typeface="Calibri"/>
              </a:rPr>
              <a:t>Se il soggetto partecipante è stato assegnato al trattamento con </a:t>
            </a:r>
            <a:r>
              <a:rPr lang="it-IT" sz="2400" dirty="0" err="1">
                <a:solidFill>
                  <a:schemeClr val="dk1"/>
                </a:solidFill>
                <a:latin typeface="Calibri"/>
                <a:ea typeface="Calibri"/>
                <a:cs typeface="Calibri"/>
                <a:sym typeface="Calibri"/>
              </a:rPr>
              <a:t>idrossiclorochina</a:t>
            </a:r>
            <a:r>
              <a:rPr lang="it-IT" sz="2400" dirty="0">
                <a:solidFill>
                  <a:schemeClr val="dk1"/>
                </a:solidFill>
                <a:latin typeface="Calibri"/>
                <a:ea typeface="Calibri"/>
                <a:cs typeface="Calibri"/>
                <a:sym typeface="Calibri"/>
              </a:rPr>
              <a:t>, riceverà il farmaco al proprio domicilio:</a:t>
            </a:r>
            <a:endParaRPr sz="2400" b="0" i="0" u="none" strike="noStrike" cap="none" dirty="0">
              <a:solidFill>
                <a:srgbClr val="000000"/>
              </a:solidFill>
              <a:latin typeface="Arial"/>
              <a:ea typeface="Arial"/>
              <a:cs typeface="Arial"/>
              <a:sym typeface="Arial"/>
            </a:endParaRPr>
          </a:p>
        </p:txBody>
      </p:sp>
      <p:sp>
        <p:nvSpPr>
          <p:cNvPr id="249" name="Google Shape;249;g727c653039_1_3"/>
          <p:cNvSpPr txBox="1"/>
          <p:nvPr/>
        </p:nvSpPr>
        <p:spPr>
          <a:xfrm>
            <a:off x="254524" y="361875"/>
            <a:ext cx="11764651" cy="469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it-IT" sz="3600" b="1" dirty="0">
                <a:solidFill>
                  <a:schemeClr val="dk1"/>
                </a:solidFill>
                <a:latin typeface="Calibri"/>
                <a:ea typeface="Calibri"/>
                <a:cs typeface="Calibri"/>
                <a:sym typeface="Calibri"/>
              </a:rPr>
              <a:t>Come verrà inviato il farmaco e come dovrà essere assunto?</a:t>
            </a:r>
            <a:endParaRPr sz="3600" b="1" i="0" u="none" strike="noStrike" cap="none" dirty="0">
              <a:solidFill>
                <a:srgbClr val="000000"/>
              </a:solidFill>
            </a:endParaRPr>
          </a:p>
        </p:txBody>
      </p:sp>
      <p:sp>
        <p:nvSpPr>
          <p:cNvPr id="250" name="Google Shape;250;g727c653039_1_3"/>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it-IT"/>
              <a:t>10</a:t>
            </a:fld>
            <a:endParaRPr dirty="0"/>
          </a:p>
        </p:txBody>
      </p:sp>
      <p:grpSp>
        <p:nvGrpSpPr>
          <p:cNvPr id="251" name="Google Shape;251;g727c653039_1_3"/>
          <p:cNvGrpSpPr/>
          <p:nvPr/>
        </p:nvGrpSpPr>
        <p:grpSpPr>
          <a:xfrm>
            <a:off x="0" y="5877650"/>
            <a:ext cx="5440488" cy="980350"/>
            <a:chOff x="114625" y="6850"/>
            <a:chExt cx="5440488" cy="980350"/>
          </a:xfrm>
        </p:grpSpPr>
        <p:pic>
          <p:nvPicPr>
            <p:cNvPr id="252" name="Google Shape;252;g727c653039_1_3"/>
            <p:cNvPicPr preferRelativeResize="0"/>
            <p:nvPr/>
          </p:nvPicPr>
          <p:blipFill>
            <a:blip r:embed="rId3">
              <a:alphaModFix/>
            </a:blip>
            <a:stretch>
              <a:fillRect/>
            </a:stretch>
          </p:blipFill>
          <p:spPr>
            <a:xfrm>
              <a:off x="114625" y="104291"/>
              <a:ext cx="2642038" cy="602384"/>
            </a:xfrm>
            <a:prstGeom prst="rect">
              <a:avLst/>
            </a:prstGeom>
            <a:noFill/>
            <a:ln>
              <a:noFill/>
            </a:ln>
          </p:spPr>
        </p:pic>
        <p:pic>
          <p:nvPicPr>
            <p:cNvPr id="253" name="Google Shape;253;g727c653039_1_3"/>
            <p:cNvPicPr preferRelativeResize="0"/>
            <p:nvPr/>
          </p:nvPicPr>
          <p:blipFill>
            <a:blip r:embed="rId4">
              <a:alphaModFix/>
            </a:blip>
            <a:stretch>
              <a:fillRect/>
            </a:stretch>
          </p:blipFill>
          <p:spPr>
            <a:xfrm>
              <a:off x="2806851" y="6850"/>
              <a:ext cx="1822625" cy="980350"/>
            </a:xfrm>
            <a:prstGeom prst="rect">
              <a:avLst/>
            </a:prstGeom>
            <a:noFill/>
            <a:ln>
              <a:noFill/>
            </a:ln>
          </p:spPr>
        </p:pic>
        <p:pic>
          <p:nvPicPr>
            <p:cNvPr id="254" name="Google Shape;254;g727c653039_1_3"/>
            <p:cNvPicPr preferRelativeResize="0"/>
            <p:nvPr/>
          </p:nvPicPr>
          <p:blipFill>
            <a:blip r:embed="rId5">
              <a:alphaModFix/>
            </a:blip>
            <a:stretch>
              <a:fillRect/>
            </a:stretch>
          </p:blipFill>
          <p:spPr>
            <a:xfrm>
              <a:off x="4707433" y="12757"/>
              <a:ext cx="847680" cy="785461"/>
            </a:xfrm>
            <a:prstGeom prst="rect">
              <a:avLst/>
            </a:prstGeom>
            <a:noFill/>
            <a:ln>
              <a:noFill/>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g727c653039_1_86"/>
          <p:cNvSpPr txBox="1">
            <a:spLocks noGrp="1"/>
          </p:cNvSpPr>
          <p:nvPr>
            <p:ph type="title"/>
          </p:nvPr>
        </p:nvSpPr>
        <p:spPr>
          <a:xfrm>
            <a:off x="522225" y="89500"/>
            <a:ext cx="10515600" cy="1325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600"/>
              </a:spcBef>
              <a:spcAft>
                <a:spcPts val="600"/>
              </a:spcAft>
              <a:buSzPts val="1800"/>
              <a:buNone/>
            </a:pPr>
            <a:r>
              <a:rPr lang="it-IT" sz="3600" b="1"/>
              <a:t>Lo studio ha una copertura assicurativa?</a:t>
            </a:r>
            <a:endParaRPr sz="3600"/>
          </a:p>
        </p:txBody>
      </p:sp>
      <p:sp>
        <p:nvSpPr>
          <p:cNvPr id="315" name="Google Shape;315;g727c653039_1_86"/>
          <p:cNvSpPr txBox="1"/>
          <p:nvPr/>
        </p:nvSpPr>
        <p:spPr>
          <a:xfrm>
            <a:off x="888650" y="1092644"/>
            <a:ext cx="10960200" cy="78329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it-IT" sz="1800" dirty="0">
                <a:solidFill>
                  <a:schemeClr val="dk1"/>
                </a:solidFill>
                <a:latin typeface="Calibri"/>
                <a:ea typeface="Calibri"/>
                <a:cs typeface="Calibri"/>
                <a:sym typeface="Calibri"/>
              </a:rPr>
              <a:t>Lo studio è coperto da polizza assicurativa per la responsabilità civile verso terzi a carico del Promotore IRST.</a:t>
            </a:r>
            <a:endParaRPr sz="1800" dirty="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it-IT" sz="1800" dirty="0">
                <a:solidFill>
                  <a:schemeClr val="dk1"/>
                </a:solidFill>
                <a:latin typeface="Calibri"/>
                <a:ea typeface="Calibri"/>
                <a:cs typeface="Calibri"/>
                <a:sym typeface="Calibri"/>
              </a:rPr>
              <a:t>Tale assicurazione prevede il risarcimento dei danni da responsabilità civile derivanti dalla sperimentazione in conformità al protocollo. </a:t>
            </a:r>
            <a:endParaRPr sz="1800" dirty="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it-IT" sz="1800" dirty="0">
                <a:solidFill>
                  <a:schemeClr val="dk1"/>
                </a:solidFill>
                <a:latin typeface="Calibri"/>
                <a:ea typeface="Calibri"/>
                <a:cs typeface="Calibri"/>
                <a:sym typeface="Calibri"/>
              </a:rPr>
              <a:t>Per tutta la durata dello studio saranno operative idonee coperture assicurative.</a:t>
            </a:r>
            <a:endParaRPr sz="1800" dirty="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endParaRPr sz="1800"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2400"/>
              <a:buFont typeface="Arial"/>
              <a:buNone/>
            </a:pPr>
            <a:endParaRPr sz="1800" b="0" i="0" u="none" strike="noStrike" cap="none" dirty="0">
              <a:solidFill>
                <a:schemeClr val="dk1"/>
              </a:solidFill>
              <a:latin typeface="Calibri"/>
              <a:ea typeface="Calibri"/>
              <a:cs typeface="Calibri"/>
              <a:sym typeface="Calibri"/>
            </a:endParaRPr>
          </a:p>
        </p:txBody>
      </p:sp>
      <p:sp>
        <p:nvSpPr>
          <p:cNvPr id="316" name="Google Shape;316;g727c653039_1_86"/>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it-IT"/>
              <a:t>11</a:t>
            </a:fld>
            <a:endParaRPr/>
          </a:p>
        </p:txBody>
      </p:sp>
      <p:sp>
        <p:nvSpPr>
          <p:cNvPr id="5" name="Google Shape;321;g727c653039_1_78"/>
          <p:cNvSpPr txBox="1">
            <a:spLocks/>
          </p:cNvSpPr>
          <p:nvPr/>
        </p:nvSpPr>
        <p:spPr>
          <a:xfrm>
            <a:off x="642800" y="2357720"/>
            <a:ext cx="10515600" cy="11221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lnSpc>
                <a:spcPct val="100000"/>
              </a:lnSpc>
              <a:spcBef>
                <a:spcPts val="600"/>
              </a:spcBef>
              <a:spcAft>
                <a:spcPts val="600"/>
              </a:spcAft>
            </a:pPr>
            <a:r>
              <a:rPr lang="it-IT" sz="3600" b="1" dirty="0"/>
              <a:t>Come viene protetta la riservatezza dei soggetti?</a:t>
            </a:r>
            <a:endParaRPr lang="it-IT" sz="3600" dirty="0"/>
          </a:p>
        </p:txBody>
      </p:sp>
      <p:sp>
        <p:nvSpPr>
          <p:cNvPr id="6" name="Google Shape;322;g727c653039_1_78"/>
          <p:cNvSpPr txBox="1">
            <a:spLocks noGrp="1"/>
          </p:cNvSpPr>
          <p:nvPr>
            <p:ph type="body" idx="1"/>
          </p:nvPr>
        </p:nvSpPr>
        <p:spPr>
          <a:xfrm>
            <a:off x="971150" y="3147288"/>
            <a:ext cx="9858900" cy="877962"/>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600"/>
              </a:spcBef>
              <a:spcAft>
                <a:spcPts val="0"/>
              </a:spcAft>
              <a:buSzPts val="1800"/>
              <a:buNone/>
            </a:pPr>
            <a:r>
              <a:rPr lang="it-IT" sz="1800" dirty="0"/>
              <a:t>Tutte le informazioni (personali, cliniche) raccolte durante questa ricerca sono confidenziali e verranno trattate nel rispetto della normativa vigente (Reg UE 679/2016 – Regolamento Generale sulla Protezione dei Dati -“GDPR”).</a:t>
            </a:r>
            <a:endParaRPr sz="1800" dirty="0"/>
          </a:p>
        </p:txBody>
      </p:sp>
      <p:sp>
        <p:nvSpPr>
          <p:cNvPr id="7" name="Google Shape;328;g727c653039_1_71"/>
          <p:cNvSpPr txBox="1">
            <a:spLocks/>
          </p:cNvSpPr>
          <p:nvPr/>
        </p:nvSpPr>
        <p:spPr>
          <a:xfrm>
            <a:off x="764796" y="4499887"/>
            <a:ext cx="10515600" cy="61791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lnSpc>
                <a:spcPct val="100000"/>
              </a:lnSpc>
              <a:spcBef>
                <a:spcPts val="600"/>
              </a:spcBef>
              <a:spcAft>
                <a:spcPts val="600"/>
              </a:spcAft>
              <a:buSzPts val="1100"/>
              <a:buFont typeface="Arial"/>
              <a:buNone/>
            </a:pPr>
            <a:r>
              <a:rPr lang="it-IT" sz="3600" b="1" dirty="0"/>
              <a:t>Come vengono gestite le reazioni avverse?</a:t>
            </a:r>
            <a:endParaRPr lang="it-IT" sz="3600" dirty="0"/>
          </a:p>
        </p:txBody>
      </p:sp>
      <p:sp>
        <p:nvSpPr>
          <p:cNvPr id="8" name="Google Shape;329;g727c653039_1_71"/>
          <p:cNvSpPr txBox="1">
            <a:spLocks noGrp="1"/>
          </p:cNvSpPr>
          <p:nvPr>
            <p:ph type="body" idx="1"/>
          </p:nvPr>
        </p:nvSpPr>
        <p:spPr>
          <a:xfrm>
            <a:off x="869796" y="5060283"/>
            <a:ext cx="10410600" cy="109477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it-IT" sz="1800" dirty="0"/>
              <a:t>I soggetti vengono informati che possono contattare tutti i giorni dalle 14 alle 18 il numero di riferimento per lo studio, al quale risponde un medico IRST, per segnalare l’insorgenza di eventuali eventi avversi.  Il medico IRST, se lo riterrà necessario, informerà il MMG e suggerirà al soggetto cosa fare (es. interrompere l’assunzione del farmaco, contattare il proprio medico o il pronto soccorso)</a:t>
            </a:r>
            <a:endParaRP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9" name="Google Shape;329;g727c653039_1_71"/>
          <p:cNvSpPr txBox="1">
            <a:spLocks noGrp="1"/>
          </p:cNvSpPr>
          <p:nvPr>
            <p:ph type="body" idx="1"/>
          </p:nvPr>
        </p:nvSpPr>
        <p:spPr>
          <a:xfrm>
            <a:off x="628060" y="2440389"/>
            <a:ext cx="10935879" cy="17298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1100"/>
              <a:buFont typeface="Arial"/>
              <a:buNone/>
            </a:pPr>
            <a:r>
              <a:rPr lang="it-IT" sz="2400" dirty="0"/>
              <a:t>Lo studio è partito il 9 maggio 2020 e il primo soggetto è stato arruolato il 14 maggio. </a:t>
            </a:r>
          </a:p>
          <a:p>
            <a:pPr marL="0" lvl="0" indent="0" algn="just" rtl="0">
              <a:lnSpc>
                <a:spcPct val="100000"/>
              </a:lnSpc>
              <a:spcBef>
                <a:spcPts val="0"/>
              </a:spcBef>
              <a:spcAft>
                <a:spcPts val="0"/>
              </a:spcAft>
              <a:buClr>
                <a:schemeClr val="dk1"/>
              </a:buClr>
              <a:buSzPts val="1100"/>
              <a:buFont typeface="Arial"/>
              <a:buNone/>
            </a:pPr>
            <a:endParaRPr lang="it-IT" sz="2400" dirty="0"/>
          </a:p>
          <a:p>
            <a:pPr marL="0" lvl="0" indent="0" algn="just" rtl="0">
              <a:lnSpc>
                <a:spcPct val="100000"/>
              </a:lnSpc>
              <a:spcBef>
                <a:spcPts val="0"/>
              </a:spcBef>
              <a:spcAft>
                <a:spcPts val="0"/>
              </a:spcAft>
              <a:buClr>
                <a:schemeClr val="dk1"/>
              </a:buClr>
              <a:buSzPts val="1100"/>
              <a:buFont typeface="Arial"/>
              <a:buNone/>
            </a:pPr>
            <a:r>
              <a:rPr lang="it-IT" sz="2400" dirty="0"/>
              <a:t>Ad oggi sono stati segnalati 1121 soggetti, di cui: </a:t>
            </a:r>
          </a:p>
          <a:p>
            <a:pPr marL="0" lvl="0" indent="0" algn="just" rtl="0">
              <a:lnSpc>
                <a:spcPct val="100000"/>
              </a:lnSpc>
              <a:spcBef>
                <a:spcPts val="0"/>
              </a:spcBef>
              <a:spcAft>
                <a:spcPts val="0"/>
              </a:spcAft>
              <a:buClr>
                <a:schemeClr val="dk1"/>
              </a:buClr>
              <a:buSzPts val="1100"/>
              <a:buFont typeface="Arial"/>
              <a:buNone/>
            </a:pPr>
            <a:r>
              <a:rPr lang="it-IT" sz="2400" dirty="0"/>
              <a:t>- 433 casi indice di cui 310 arruolabili  -&gt;   </a:t>
            </a:r>
            <a:r>
              <a:rPr lang="it-IT" sz="2400" b="1" dirty="0"/>
              <a:t>66 </a:t>
            </a:r>
            <a:r>
              <a:rPr lang="it-IT" sz="2400" dirty="0"/>
              <a:t>arruolati  (15%)</a:t>
            </a:r>
            <a:endParaRPr sz="2400" dirty="0"/>
          </a:p>
          <a:p>
            <a:pPr marL="0" indent="0">
              <a:buNone/>
            </a:pPr>
            <a:r>
              <a:rPr lang="it-IT" sz="2400" dirty="0"/>
              <a:t>- 688 casi indice di cui 440 arruolabili  -&gt;   </a:t>
            </a:r>
            <a:r>
              <a:rPr lang="it-IT" sz="2400" b="1" dirty="0"/>
              <a:t>72</a:t>
            </a:r>
            <a:r>
              <a:rPr lang="it-IT" sz="2400" dirty="0"/>
              <a:t> arruolati  (16%)</a:t>
            </a:r>
          </a:p>
          <a:p>
            <a:pPr marL="0" lvl="0" indent="0" algn="l" rtl="0">
              <a:lnSpc>
                <a:spcPct val="90000"/>
              </a:lnSpc>
              <a:spcBef>
                <a:spcPts val="1000"/>
              </a:spcBef>
              <a:spcAft>
                <a:spcPts val="0"/>
              </a:spcAft>
              <a:buSzPts val="1800"/>
              <a:buNone/>
            </a:pPr>
            <a:endParaRPr sz="2400" dirty="0"/>
          </a:p>
        </p:txBody>
      </p:sp>
      <p:sp>
        <p:nvSpPr>
          <p:cNvPr id="330" name="Google Shape;330;g727c653039_1_71"/>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it-IT"/>
              <a:t>12</a:t>
            </a:fld>
            <a:endParaRPr dirty="0"/>
          </a:p>
        </p:txBody>
      </p:sp>
      <p:grpSp>
        <p:nvGrpSpPr>
          <p:cNvPr id="331" name="Google Shape;331;g727c653039_1_71"/>
          <p:cNvGrpSpPr/>
          <p:nvPr/>
        </p:nvGrpSpPr>
        <p:grpSpPr>
          <a:xfrm>
            <a:off x="0" y="5877650"/>
            <a:ext cx="5440488" cy="980350"/>
            <a:chOff x="114625" y="6850"/>
            <a:chExt cx="5440488" cy="980350"/>
          </a:xfrm>
        </p:grpSpPr>
        <p:pic>
          <p:nvPicPr>
            <p:cNvPr id="332" name="Google Shape;332;g727c653039_1_71"/>
            <p:cNvPicPr preferRelativeResize="0"/>
            <p:nvPr/>
          </p:nvPicPr>
          <p:blipFill>
            <a:blip r:embed="rId3">
              <a:alphaModFix/>
            </a:blip>
            <a:stretch>
              <a:fillRect/>
            </a:stretch>
          </p:blipFill>
          <p:spPr>
            <a:xfrm>
              <a:off x="114625" y="104291"/>
              <a:ext cx="2642038" cy="602384"/>
            </a:xfrm>
            <a:prstGeom prst="rect">
              <a:avLst/>
            </a:prstGeom>
            <a:noFill/>
            <a:ln>
              <a:noFill/>
            </a:ln>
          </p:spPr>
        </p:pic>
        <p:pic>
          <p:nvPicPr>
            <p:cNvPr id="333" name="Google Shape;333;g727c653039_1_71"/>
            <p:cNvPicPr preferRelativeResize="0"/>
            <p:nvPr/>
          </p:nvPicPr>
          <p:blipFill>
            <a:blip r:embed="rId4">
              <a:alphaModFix/>
            </a:blip>
            <a:stretch>
              <a:fillRect/>
            </a:stretch>
          </p:blipFill>
          <p:spPr>
            <a:xfrm>
              <a:off x="2806851" y="6850"/>
              <a:ext cx="1822625" cy="980350"/>
            </a:xfrm>
            <a:prstGeom prst="rect">
              <a:avLst/>
            </a:prstGeom>
            <a:noFill/>
            <a:ln>
              <a:noFill/>
            </a:ln>
          </p:spPr>
        </p:pic>
        <p:pic>
          <p:nvPicPr>
            <p:cNvPr id="334" name="Google Shape;334;g727c653039_1_71"/>
            <p:cNvPicPr preferRelativeResize="0"/>
            <p:nvPr/>
          </p:nvPicPr>
          <p:blipFill>
            <a:blip r:embed="rId5">
              <a:alphaModFix/>
            </a:blip>
            <a:stretch>
              <a:fillRect/>
            </a:stretch>
          </p:blipFill>
          <p:spPr>
            <a:xfrm>
              <a:off x="4707433" y="12757"/>
              <a:ext cx="847680" cy="785461"/>
            </a:xfrm>
            <a:prstGeom prst="rect">
              <a:avLst/>
            </a:prstGeom>
            <a:noFill/>
            <a:ln>
              <a:noFill/>
            </a:ln>
          </p:spPr>
        </p:pic>
      </p:grpSp>
      <p:sp>
        <p:nvSpPr>
          <p:cNvPr id="9" name="Google Shape;328;g727c653039_1_71"/>
          <p:cNvSpPr txBox="1">
            <a:spLocks/>
          </p:cNvSpPr>
          <p:nvPr/>
        </p:nvSpPr>
        <p:spPr>
          <a:xfrm>
            <a:off x="628060" y="1447376"/>
            <a:ext cx="10515600" cy="13257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lnSpc>
                <a:spcPct val="100000"/>
              </a:lnSpc>
              <a:spcBef>
                <a:spcPts val="600"/>
              </a:spcBef>
              <a:spcAft>
                <a:spcPts val="600"/>
              </a:spcAft>
              <a:buSzPts val="1100"/>
              <a:buFont typeface="Arial"/>
              <a:buNone/>
            </a:pPr>
            <a:r>
              <a:rPr lang="it-IT" sz="3600" b="1" dirty="0"/>
              <a:t>A che punto è lo studio?</a:t>
            </a:r>
            <a:endParaRPr lang="it-IT" sz="3600" dirty="0"/>
          </a:p>
        </p:txBody>
      </p:sp>
      <p:sp>
        <p:nvSpPr>
          <p:cNvPr id="3" name="Rectangle 1"/>
          <p:cNvSpPr>
            <a:spLocks noChangeArrowheads="1"/>
          </p:cNvSpPr>
          <p:nvPr/>
        </p:nvSpPr>
        <p:spPr bwMode="auto">
          <a:xfrm>
            <a:off x="3186113" y="1695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a:ln>
                  <a:noFill/>
                </a:ln>
                <a:solidFill>
                  <a:schemeClr val="tx1"/>
                </a:solidFill>
                <a:effectLst/>
                <a:latin typeface="Arial" panose="020B0604020202020204" pitchFamily="34"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2" name="Rettangolo 1"/>
          <p:cNvSpPr/>
          <p:nvPr/>
        </p:nvSpPr>
        <p:spPr>
          <a:xfrm>
            <a:off x="536540" y="4807266"/>
            <a:ext cx="10817260" cy="1323439"/>
          </a:xfrm>
          <a:prstGeom prst="rect">
            <a:avLst/>
          </a:prstGeom>
        </p:spPr>
        <p:txBody>
          <a:bodyPr wrap="square">
            <a:spAutoFit/>
          </a:bodyPr>
          <a:lstStyle/>
          <a:p>
            <a:pPr lvl="0" algn="just">
              <a:buClr>
                <a:schemeClr val="dk1"/>
              </a:buClr>
              <a:buSzPts val="1100"/>
            </a:pPr>
            <a:r>
              <a:rPr lang="it-IT" sz="2000" dirty="0"/>
              <a:t>Lo studio è stato emendato per prorogare l’arruolamento fino a Maggio 2021, in considerazione della ripresa dell’epidemia e dello scarsa adesione allo studio registrata finora.</a:t>
            </a:r>
          </a:p>
          <a:p>
            <a:pPr lvl="0" algn="just">
              <a:buClr>
                <a:schemeClr val="dk1"/>
              </a:buClr>
              <a:buSzPts val="1100"/>
            </a:pPr>
            <a:r>
              <a:rPr lang="it-IT" sz="2000" dirty="0"/>
              <a:t>Al raggiungimento di 100 casi indice è prevista un’analisi ad interim.</a:t>
            </a:r>
          </a:p>
          <a:p>
            <a:pPr lvl="0" algn="just">
              <a:buClr>
                <a:schemeClr val="dk1"/>
              </a:buClr>
              <a:buSzPts val="1100"/>
            </a:pPr>
            <a:endParaRPr lang="it-IT" sz="2000" dirty="0"/>
          </a:p>
        </p:txBody>
      </p:sp>
      <p:sp>
        <p:nvSpPr>
          <p:cNvPr id="11" name="Google Shape;328;g727c653039_1_71"/>
          <p:cNvSpPr txBox="1">
            <a:spLocks/>
          </p:cNvSpPr>
          <p:nvPr/>
        </p:nvSpPr>
        <p:spPr>
          <a:xfrm>
            <a:off x="536540" y="50263"/>
            <a:ext cx="10515600" cy="61791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lnSpc>
                <a:spcPct val="100000"/>
              </a:lnSpc>
              <a:spcBef>
                <a:spcPts val="600"/>
              </a:spcBef>
              <a:spcAft>
                <a:spcPts val="600"/>
              </a:spcAft>
              <a:buSzPts val="1100"/>
              <a:buFont typeface="Arial"/>
              <a:buNone/>
            </a:pPr>
            <a:r>
              <a:rPr lang="it-IT" sz="3600" b="1" dirty="0"/>
              <a:t>Chi ha esaminato lo studio?</a:t>
            </a:r>
            <a:endParaRPr lang="it-IT" sz="3600" dirty="0"/>
          </a:p>
        </p:txBody>
      </p:sp>
      <p:sp>
        <p:nvSpPr>
          <p:cNvPr id="12" name="Google Shape;329;g727c653039_1_71"/>
          <p:cNvSpPr txBox="1">
            <a:spLocks noGrp="1"/>
          </p:cNvSpPr>
          <p:nvPr>
            <p:ph type="body" idx="1"/>
          </p:nvPr>
        </p:nvSpPr>
        <p:spPr>
          <a:xfrm>
            <a:off x="641540" y="743277"/>
            <a:ext cx="10410600" cy="17298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1100"/>
              <a:buFont typeface="Arial"/>
              <a:buNone/>
            </a:pPr>
            <a:r>
              <a:rPr lang="it-IT" sz="1800" dirty="0"/>
              <a:t>Questo studio è stato autorizzato da </a:t>
            </a:r>
            <a:r>
              <a:rPr lang="it-IT" sz="1800" b="1" dirty="0"/>
              <a:t>AIFA il 28 aprile 2020 </a:t>
            </a:r>
            <a:r>
              <a:rPr lang="it-IT" sz="1800" dirty="0"/>
              <a:t>e approvato dal </a:t>
            </a:r>
            <a:r>
              <a:rPr lang="it-IT" sz="1800" b="1" dirty="0"/>
              <a:t>Comitato Etico dell’Istituto Nazionale per le Malattie Infettive Lazzaro </a:t>
            </a:r>
            <a:r>
              <a:rPr lang="it-IT" sz="1800" b="1" dirty="0" err="1"/>
              <a:t>Spallanzani</a:t>
            </a:r>
            <a:r>
              <a:rPr lang="it-IT" sz="1800" b="1" dirty="0"/>
              <a:t> </a:t>
            </a:r>
            <a:r>
              <a:rPr lang="it-IT" sz="1800" dirty="0"/>
              <a:t>- IRCCS di Roma, ossia il comitato che garantisce la tutela dei diritti dei soggetti umani che partecipano alle sperimentazioni su COVID-19 in Italia il </a:t>
            </a:r>
            <a:r>
              <a:rPr lang="it-IT" sz="1800" b="1" dirty="0"/>
              <a:t>20 Aprile 2020 . </a:t>
            </a:r>
            <a:endParaRPr sz="1800" b="1" dirty="0"/>
          </a:p>
          <a:p>
            <a:pPr marL="0" lvl="0" indent="0" algn="l" rtl="0">
              <a:lnSpc>
                <a:spcPct val="90000"/>
              </a:lnSpc>
              <a:spcBef>
                <a:spcPts val="1000"/>
              </a:spcBef>
              <a:spcAft>
                <a:spcPts val="0"/>
              </a:spcAft>
              <a:buSzPts val="1800"/>
              <a:buNone/>
            </a:pPr>
            <a:endParaRPr sz="1800" dirty="0"/>
          </a:p>
        </p:txBody>
      </p:sp>
    </p:spTree>
    <p:extLst>
      <p:ext uri="{BB962C8B-B14F-4D97-AF65-F5344CB8AC3E}">
        <p14:creationId xmlns:p14="http://schemas.microsoft.com/office/powerpoint/2010/main" val="3700307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13</a:t>
            </a:fld>
            <a:endParaRPr lang="it-IT"/>
          </a:p>
        </p:txBody>
      </p:sp>
      <p:sp>
        <p:nvSpPr>
          <p:cNvPr id="6" name="Google Shape;328;g727c653039_1_71"/>
          <p:cNvSpPr txBox="1">
            <a:spLocks/>
          </p:cNvSpPr>
          <p:nvPr/>
        </p:nvSpPr>
        <p:spPr>
          <a:xfrm>
            <a:off x="838200" y="98888"/>
            <a:ext cx="10515600" cy="13257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lnSpc>
                <a:spcPct val="100000"/>
              </a:lnSpc>
              <a:spcBef>
                <a:spcPts val="600"/>
              </a:spcBef>
              <a:spcAft>
                <a:spcPts val="600"/>
              </a:spcAft>
              <a:buSzPts val="1100"/>
              <a:buFont typeface="Arial"/>
              <a:buNone/>
            </a:pPr>
            <a:r>
              <a:rPr lang="it-IT" sz="3600" b="1" dirty="0"/>
              <a:t>Come può contribuire il medico di medicina generale?</a:t>
            </a:r>
            <a:endParaRPr lang="it-IT" sz="3600" dirty="0"/>
          </a:p>
        </p:txBody>
      </p:sp>
      <p:sp>
        <p:nvSpPr>
          <p:cNvPr id="7" name="Segnaposto testo 6"/>
          <p:cNvSpPr>
            <a:spLocks noGrp="1"/>
          </p:cNvSpPr>
          <p:nvPr>
            <p:ph type="body" idx="1"/>
          </p:nvPr>
        </p:nvSpPr>
        <p:spPr>
          <a:xfrm>
            <a:off x="743931" y="1495686"/>
            <a:ext cx="10719063" cy="1682259"/>
          </a:xfrm>
        </p:spPr>
        <p:txBody>
          <a:bodyPr>
            <a:normAutofit/>
          </a:bodyPr>
          <a:lstStyle/>
          <a:p>
            <a:pPr marL="114300" indent="0">
              <a:buNone/>
            </a:pPr>
            <a:r>
              <a:rPr lang="it-IT" sz="2400" dirty="0"/>
              <a:t>Il MMG può contribuire individuando i soggetti eleggibili per lo studio tra i propri pazienti, informandoli dell’esistenza dello studio e della possibilità di parteciparvi e, se acconsentono, segnalandoli all’IRST, che si occuperà poi di contattarli.</a:t>
            </a:r>
          </a:p>
        </p:txBody>
      </p:sp>
      <p:sp>
        <p:nvSpPr>
          <p:cNvPr id="8" name="Google Shape;328;g727c653039_1_71"/>
          <p:cNvSpPr txBox="1">
            <a:spLocks/>
          </p:cNvSpPr>
          <p:nvPr/>
        </p:nvSpPr>
        <p:spPr>
          <a:xfrm>
            <a:off x="433633" y="2761268"/>
            <a:ext cx="11363226" cy="13257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lnSpc>
                <a:spcPct val="100000"/>
              </a:lnSpc>
              <a:spcBef>
                <a:spcPts val="600"/>
              </a:spcBef>
              <a:spcAft>
                <a:spcPts val="600"/>
              </a:spcAft>
              <a:buSzPts val="1100"/>
              <a:buFont typeface="Arial"/>
              <a:buNone/>
            </a:pPr>
            <a:r>
              <a:rPr lang="it-IT" sz="3200" b="1" dirty="0"/>
              <a:t>Quale impegno e quali responsabilità sono in carico al MMG?</a:t>
            </a:r>
            <a:endParaRPr lang="it-IT" sz="3200" dirty="0"/>
          </a:p>
        </p:txBody>
      </p:sp>
      <p:sp>
        <p:nvSpPr>
          <p:cNvPr id="9" name="Rettangolo 8"/>
          <p:cNvSpPr/>
          <p:nvPr/>
        </p:nvSpPr>
        <p:spPr>
          <a:xfrm>
            <a:off x="838200" y="3951539"/>
            <a:ext cx="10624794" cy="1938992"/>
          </a:xfrm>
          <a:prstGeom prst="rect">
            <a:avLst/>
          </a:prstGeom>
        </p:spPr>
        <p:txBody>
          <a:bodyPr wrap="square">
            <a:spAutoFit/>
          </a:bodyPr>
          <a:lstStyle/>
          <a:p>
            <a:r>
              <a:rPr lang="it-IT" sz="2000" dirty="0"/>
              <a:t>L’unico impegno è quello di </a:t>
            </a:r>
            <a:r>
              <a:rPr lang="it-IT" sz="2000" b="1" dirty="0"/>
              <a:t>segnalare i potenziali candidati</a:t>
            </a:r>
            <a:r>
              <a:rPr lang="it-IT" sz="2000" dirty="0"/>
              <a:t> dopo averli opportunamente informati. Il MMG non dovrà effettuare le visite telefoniche ed il </a:t>
            </a:r>
            <a:r>
              <a:rPr lang="it-IT" sz="2000" dirty="0" err="1"/>
              <a:t>follow</a:t>
            </a:r>
            <a:r>
              <a:rPr lang="it-IT" sz="2000" dirty="0"/>
              <a:t> up dei pazienti. </a:t>
            </a:r>
            <a:r>
              <a:rPr lang="it-IT" sz="2000" b="1" dirty="0"/>
              <a:t>La responsabilità dello studio </a:t>
            </a:r>
            <a:r>
              <a:rPr lang="it-IT" sz="2000" dirty="0"/>
              <a:t>e degli eventuali effetti collaterali dovuti all’assunzione del farmaco </a:t>
            </a:r>
            <a:r>
              <a:rPr lang="it-IT" sz="2000" b="1" dirty="0"/>
              <a:t>è in capo all’IRST IRCCS</a:t>
            </a:r>
            <a:r>
              <a:rPr lang="it-IT" sz="2000" dirty="0"/>
              <a:t>. Solo in caso di eventuale necessità il medico IRST potrà contattare il MMG per approfondire l’anamnesi del soggetto o per gestire una eventuale tossicità. </a:t>
            </a:r>
          </a:p>
        </p:txBody>
      </p:sp>
    </p:spTree>
    <p:extLst>
      <p:ext uri="{BB962C8B-B14F-4D97-AF65-F5344CB8AC3E}">
        <p14:creationId xmlns:p14="http://schemas.microsoft.com/office/powerpoint/2010/main" val="4008022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29938" y="1109188"/>
            <a:ext cx="11594969" cy="4351338"/>
          </a:xfrm>
        </p:spPr>
        <p:txBody>
          <a:bodyPr>
            <a:noAutofit/>
          </a:bodyPr>
          <a:lstStyle/>
          <a:p>
            <a:pPr marL="114300" indent="0">
              <a:buNone/>
            </a:pPr>
            <a:r>
              <a:rPr lang="it-IT" sz="1600" dirty="0"/>
              <a:t>POPOLAZIONE oggetto dello studio :</a:t>
            </a:r>
          </a:p>
          <a:p>
            <a:pPr>
              <a:buFont typeface="Wingdings" panose="05000000000000000000" pitchFamily="2" charset="2"/>
              <a:buChar char="Ø"/>
            </a:pPr>
            <a:r>
              <a:rPr lang="it-IT" sz="1600" dirty="0"/>
              <a:t>NUOVI CASI COVID-19 POSITIVI (TAMPONE) ASINTOMATICI O PAUCISINTOMATICI</a:t>
            </a:r>
          </a:p>
          <a:p>
            <a:pPr>
              <a:buFont typeface="Wingdings" panose="05000000000000000000" pitchFamily="2" charset="2"/>
              <a:buChar char="Ø"/>
            </a:pPr>
            <a:r>
              <a:rPr lang="it-IT" sz="1600" dirty="0"/>
              <a:t>NUCLEO DI CONTATTI ASINTOMATICI DI TUTTI I CASI POSITIVI </a:t>
            </a:r>
          </a:p>
          <a:p>
            <a:pPr marL="114300" indent="0">
              <a:buNone/>
            </a:pPr>
            <a:endParaRPr lang="it-IT" sz="1600" dirty="0"/>
          </a:p>
          <a:p>
            <a:r>
              <a:rPr lang="it-IT" sz="1600" dirty="0"/>
              <a:t>Quando viene individuato un soggetto, durante la telefonata preannunciare ai pazienti e ai contatti, lo studio </a:t>
            </a:r>
            <a:r>
              <a:rPr lang="it-IT" sz="1600" dirty="0" err="1"/>
              <a:t>Protect</a:t>
            </a:r>
            <a:r>
              <a:rPr lang="it-IT" sz="1600" dirty="0"/>
              <a:t> : </a:t>
            </a:r>
          </a:p>
          <a:p>
            <a:pPr marL="114300" indent="0">
              <a:buNone/>
            </a:pPr>
            <a:r>
              <a:rPr lang="it-IT" sz="1200" dirty="0" err="1"/>
              <a:t>es.</a:t>
            </a:r>
            <a:r>
              <a:rPr lang="it-IT" sz="1200" i="1" dirty="0" err="1"/>
              <a:t>"L'IRST</a:t>
            </a:r>
            <a:r>
              <a:rPr lang="it-IT" sz="1200" i="1" dirty="0"/>
              <a:t> - Istituto Scientifico Romagnolo per lo Studio e la Cura dei Tumori della Romagna, è promotore di uno studio al quale potrebbe partecipare. Posso fornire il suo nominativo e contatto ai medici dell'IRST che entro qualche giorno la contatteranno? Se è interessato, può fin da ora consultare il sito dedicato (http://protect.study-project.eu) dove sono indicate tutte le informazioni dello studio con possibilità di inviare email ad </a:t>
            </a:r>
            <a:r>
              <a:rPr lang="it-IT" sz="1200" i="1" u="sng" dirty="0">
                <a:hlinkClick r:id="rId3"/>
              </a:rPr>
              <a:t>info@irst.emr.it</a:t>
            </a:r>
            <a:r>
              <a:rPr lang="it-IT" sz="1200" i="1" u="sng" dirty="0"/>
              <a:t>»</a:t>
            </a:r>
            <a:endParaRPr lang="it-IT" sz="1200" i="1" dirty="0"/>
          </a:p>
          <a:p>
            <a:r>
              <a:rPr lang="it-IT" sz="1600" dirty="0"/>
              <a:t>Al termine di ogni giornata, inviare un file contenente i dati dei soggetti che hanno dato la propria autorizzazione ad essere contattati dall’IRST :</a:t>
            </a:r>
          </a:p>
          <a:p>
            <a:pPr marL="114300" indent="0">
              <a:buNone/>
            </a:pPr>
            <a:r>
              <a:rPr lang="it-IT" sz="1600" dirty="0"/>
              <a:t>DATI ANAGRAFICI da inviare per ogni soggetto del Nucleo :</a:t>
            </a:r>
          </a:p>
          <a:p>
            <a:pPr marL="114300" indent="0">
              <a:buNone/>
            </a:pPr>
            <a:r>
              <a:rPr lang="it-IT" sz="1200" dirty="0"/>
              <a:t> “cognome”; “nome”; “</a:t>
            </a:r>
            <a:r>
              <a:rPr lang="it-IT" sz="1200" dirty="0" err="1"/>
              <a:t>CodFis</a:t>
            </a:r>
            <a:r>
              <a:rPr lang="it-IT" sz="1200" dirty="0"/>
              <a:t>” : codice fiscale; “</a:t>
            </a:r>
            <a:r>
              <a:rPr lang="it-IT" sz="1200" dirty="0" err="1"/>
              <a:t>dataNas</a:t>
            </a:r>
            <a:r>
              <a:rPr lang="it-IT" sz="1200" dirty="0"/>
              <a:t>”: data di nascita; “</a:t>
            </a:r>
            <a:r>
              <a:rPr lang="it-IT" sz="1200" dirty="0" err="1"/>
              <a:t>numTel</a:t>
            </a:r>
            <a:r>
              <a:rPr lang="it-IT" sz="1200" dirty="0"/>
              <a:t>”; recapito telefonico, meglio se cellulare, inserito senza barre (/) o spazi;  “indirizzo” di domicilio a cui consegnare il farmaco con il dettaglio delle indicazioni del campanello, città e provincia; “caso Indice” (ovvero il paziente COVID positivo): in questa colonna chiediamo di indicarci chi è il paziente COVID positivo tra i soggetti del NUCLEO (indicando con “X”) </a:t>
            </a:r>
          </a:p>
          <a:p>
            <a:r>
              <a:rPr lang="it-IT" sz="1600" dirty="0"/>
              <a:t> INVIARE FILE zippato e protetto da password a: </a:t>
            </a:r>
            <a:r>
              <a:rPr lang="it-IT" sz="1600" dirty="0">
                <a:hlinkClick r:id="rId4"/>
              </a:rPr>
              <a:t>protect@irst.emr.it</a:t>
            </a:r>
            <a:r>
              <a:rPr lang="it-IT" sz="1600" dirty="0"/>
              <a:t>. (il </a:t>
            </a:r>
            <a:r>
              <a:rPr lang="it-IT" sz="1600" dirty="0" err="1"/>
              <a:t>templato</a:t>
            </a:r>
            <a:r>
              <a:rPr lang="it-IT" sz="1600" dirty="0"/>
              <a:t> del file e la password verrà mandata tramite mail ai MMG)</a:t>
            </a:r>
          </a:p>
          <a:p>
            <a:pPr marL="114300" indent="0">
              <a:buNone/>
            </a:pPr>
            <a:endParaRPr lang="it-IT" sz="1600" dirty="0"/>
          </a:p>
          <a:p>
            <a:pPr marL="114300" indent="0">
              <a:buNone/>
            </a:pPr>
            <a:r>
              <a:rPr lang="it-IT" sz="1600" dirty="0"/>
              <a:t>Appena riceviamo l'elenco dei soggetti, sarà nostra cura inviare un SMS di proposta dello studio ed invito a consultare, se interessato, il link: </a:t>
            </a:r>
            <a:r>
              <a:rPr lang="it-IT" sz="1600" u="sng" dirty="0">
                <a:hlinkClick r:id="rId5"/>
              </a:rPr>
              <a:t>http://protect.study-project.eu</a:t>
            </a:r>
            <a:r>
              <a:rPr lang="it-IT" sz="1600" dirty="0"/>
              <a:t>. Parallelamente, se nel file </a:t>
            </a:r>
            <a:r>
              <a:rPr lang="it-IT" sz="1600" dirty="0" err="1"/>
              <a:t>excel</a:t>
            </a:r>
            <a:r>
              <a:rPr lang="it-IT" sz="1600" dirty="0"/>
              <a:t> c'è il riferimento del MMG, lo stesso messaggio sarà inviato anche a questo.</a:t>
            </a:r>
          </a:p>
          <a:p>
            <a:pPr marL="114300" indent="0">
              <a:buNone/>
            </a:pPr>
            <a:endParaRPr lang="it-IT" sz="1600" dirty="0"/>
          </a:p>
        </p:txBody>
      </p:sp>
      <p:sp>
        <p:nvSpPr>
          <p:cNvPr id="5" name="Segnaposto numero diapositiva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14</a:t>
            </a:fld>
            <a:endParaRPr lang="it-IT"/>
          </a:p>
        </p:txBody>
      </p:sp>
      <p:sp>
        <p:nvSpPr>
          <p:cNvPr id="6" name="Google Shape;328;g727c653039_1_71"/>
          <p:cNvSpPr txBox="1">
            <a:spLocks/>
          </p:cNvSpPr>
          <p:nvPr/>
        </p:nvSpPr>
        <p:spPr>
          <a:xfrm>
            <a:off x="838200" y="98888"/>
            <a:ext cx="10515600" cy="13257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lnSpc>
                <a:spcPct val="100000"/>
              </a:lnSpc>
              <a:spcBef>
                <a:spcPts val="600"/>
              </a:spcBef>
              <a:spcAft>
                <a:spcPts val="600"/>
              </a:spcAft>
              <a:buSzPts val="1100"/>
              <a:buFont typeface="Arial"/>
              <a:buNone/>
            </a:pPr>
            <a:r>
              <a:rPr lang="it-IT" sz="3600" b="1" dirty="0"/>
              <a:t>Come devono essere segnalati i soggetti?</a:t>
            </a:r>
            <a:endParaRPr lang="it-IT" sz="3600" dirty="0"/>
          </a:p>
        </p:txBody>
      </p:sp>
    </p:spTree>
    <p:extLst>
      <p:ext uri="{BB962C8B-B14F-4D97-AF65-F5344CB8AC3E}">
        <p14:creationId xmlns:p14="http://schemas.microsoft.com/office/powerpoint/2010/main" val="1297669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32" name="Google Shape;132;p4"/>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it-IT"/>
              <a:t>2</a:t>
            </a:fld>
            <a:endParaRPr/>
          </a:p>
        </p:txBody>
      </p:sp>
      <p:grpSp>
        <p:nvGrpSpPr>
          <p:cNvPr id="133" name="Google Shape;133;p4"/>
          <p:cNvGrpSpPr/>
          <p:nvPr/>
        </p:nvGrpSpPr>
        <p:grpSpPr>
          <a:xfrm>
            <a:off x="0" y="5877650"/>
            <a:ext cx="5440488" cy="980350"/>
            <a:chOff x="114625" y="6850"/>
            <a:chExt cx="5440488" cy="980350"/>
          </a:xfrm>
        </p:grpSpPr>
        <p:pic>
          <p:nvPicPr>
            <p:cNvPr id="134" name="Google Shape;134;p4"/>
            <p:cNvPicPr preferRelativeResize="0"/>
            <p:nvPr/>
          </p:nvPicPr>
          <p:blipFill>
            <a:blip r:embed="rId3">
              <a:alphaModFix/>
            </a:blip>
            <a:stretch>
              <a:fillRect/>
            </a:stretch>
          </p:blipFill>
          <p:spPr>
            <a:xfrm>
              <a:off x="114625" y="104291"/>
              <a:ext cx="2642038" cy="602384"/>
            </a:xfrm>
            <a:prstGeom prst="rect">
              <a:avLst/>
            </a:prstGeom>
            <a:noFill/>
            <a:ln>
              <a:noFill/>
            </a:ln>
          </p:spPr>
        </p:pic>
        <p:pic>
          <p:nvPicPr>
            <p:cNvPr id="135" name="Google Shape;135;p4"/>
            <p:cNvPicPr preferRelativeResize="0"/>
            <p:nvPr/>
          </p:nvPicPr>
          <p:blipFill>
            <a:blip r:embed="rId4">
              <a:alphaModFix/>
            </a:blip>
            <a:stretch>
              <a:fillRect/>
            </a:stretch>
          </p:blipFill>
          <p:spPr>
            <a:xfrm>
              <a:off x="2806851" y="6850"/>
              <a:ext cx="1822625" cy="980350"/>
            </a:xfrm>
            <a:prstGeom prst="rect">
              <a:avLst/>
            </a:prstGeom>
            <a:noFill/>
            <a:ln>
              <a:noFill/>
            </a:ln>
          </p:spPr>
        </p:pic>
        <p:pic>
          <p:nvPicPr>
            <p:cNvPr id="136" name="Google Shape;136;p4"/>
            <p:cNvPicPr preferRelativeResize="0"/>
            <p:nvPr/>
          </p:nvPicPr>
          <p:blipFill>
            <a:blip r:embed="rId5">
              <a:alphaModFix/>
            </a:blip>
            <a:stretch>
              <a:fillRect/>
            </a:stretch>
          </p:blipFill>
          <p:spPr>
            <a:xfrm>
              <a:off x="4707433" y="12757"/>
              <a:ext cx="847680" cy="785461"/>
            </a:xfrm>
            <a:prstGeom prst="rect">
              <a:avLst/>
            </a:prstGeom>
            <a:noFill/>
            <a:ln>
              <a:noFill/>
            </a:ln>
          </p:spPr>
        </p:pic>
      </p:grpSp>
      <p:pic>
        <p:nvPicPr>
          <p:cNvPr id="3" name="Immagine 2"/>
          <p:cNvPicPr>
            <a:picLocks noChangeAspect="1"/>
          </p:cNvPicPr>
          <p:nvPr/>
        </p:nvPicPr>
        <p:blipFill>
          <a:blip r:embed="rId6"/>
          <a:stretch>
            <a:fillRect/>
          </a:stretch>
        </p:blipFill>
        <p:spPr>
          <a:xfrm>
            <a:off x="343589" y="1211788"/>
            <a:ext cx="5655182" cy="3770722"/>
          </a:xfrm>
          <a:prstGeom prst="rect">
            <a:avLst/>
          </a:prstGeom>
        </p:spPr>
      </p:pic>
      <p:sp>
        <p:nvSpPr>
          <p:cNvPr id="4" name="Rettangolo 3"/>
          <p:cNvSpPr/>
          <p:nvPr/>
        </p:nvSpPr>
        <p:spPr>
          <a:xfrm>
            <a:off x="343589" y="5166627"/>
            <a:ext cx="6096000" cy="861774"/>
          </a:xfrm>
          <a:prstGeom prst="rect">
            <a:avLst/>
          </a:prstGeom>
        </p:spPr>
        <p:txBody>
          <a:bodyPr>
            <a:spAutoFit/>
          </a:bodyPr>
          <a:lstStyle/>
          <a:p>
            <a:r>
              <a:rPr lang="it-IT" sz="1000" b="1" u="sng" dirty="0" err="1">
                <a:solidFill>
                  <a:srgbClr val="71748A"/>
                </a:solidFill>
                <a:latin typeface="var(--secondary-font)"/>
                <a:hlinkClick r:id="rId7"/>
              </a:rPr>
              <a:t>Pharmacologic</a:t>
            </a:r>
            <a:r>
              <a:rPr lang="it-IT" sz="1000" b="1" u="sng" dirty="0">
                <a:solidFill>
                  <a:srgbClr val="71748A"/>
                </a:solidFill>
                <a:latin typeface="var(--secondary-font)"/>
                <a:hlinkClick r:id="rId7"/>
              </a:rPr>
              <a:t> </a:t>
            </a:r>
            <a:r>
              <a:rPr lang="it-IT" sz="1000" b="1" u="sng" dirty="0" err="1">
                <a:solidFill>
                  <a:srgbClr val="71748A"/>
                </a:solidFill>
                <a:latin typeface="var(--secondary-font)"/>
                <a:hlinkClick r:id="rId7"/>
              </a:rPr>
              <a:t>Treatments</a:t>
            </a:r>
            <a:r>
              <a:rPr lang="it-IT" sz="1000" b="1" u="sng" dirty="0">
                <a:solidFill>
                  <a:srgbClr val="71748A"/>
                </a:solidFill>
                <a:latin typeface="var(--secondary-font)"/>
                <a:hlinkClick r:id="rId7"/>
              </a:rPr>
              <a:t> for Coronavirus </a:t>
            </a:r>
            <a:r>
              <a:rPr lang="it-IT" sz="1000" b="1" u="sng" dirty="0" err="1">
                <a:solidFill>
                  <a:srgbClr val="71748A"/>
                </a:solidFill>
                <a:latin typeface="var(--secondary-font)"/>
                <a:hlinkClick r:id="rId7"/>
              </a:rPr>
              <a:t>Disease</a:t>
            </a:r>
            <a:r>
              <a:rPr lang="it-IT" sz="1000" b="1" u="sng" dirty="0">
                <a:solidFill>
                  <a:srgbClr val="71748A"/>
                </a:solidFill>
                <a:latin typeface="var(--secondary-font)"/>
                <a:hlinkClick r:id="rId7"/>
              </a:rPr>
              <a:t> 2019 (COVID-19)</a:t>
            </a:r>
            <a:r>
              <a:rPr lang="it-IT" sz="1000" dirty="0">
                <a:solidFill>
                  <a:srgbClr val="494E51"/>
                </a:solidFill>
                <a:latin typeface="var(--secondary-font)"/>
              </a:rPr>
              <a:t>. </a:t>
            </a:r>
            <a:r>
              <a:rPr lang="it-IT" sz="1000" dirty="0" err="1">
                <a:solidFill>
                  <a:srgbClr val="494E51"/>
                </a:solidFill>
                <a:latin typeface="var(--secondary-font)"/>
              </a:rPr>
              <a:t>Sanders</a:t>
            </a:r>
            <a:r>
              <a:rPr lang="it-IT" sz="1000" dirty="0">
                <a:solidFill>
                  <a:srgbClr val="494E51"/>
                </a:solidFill>
                <a:latin typeface="var(--secondary-font)"/>
              </a:rPr>
              <a:t> JM, </a:t>
            </a:r>
            <a:r>
              <a:rPr lang="it-IT" sz="1000" dirty="0" err="1">
                <a:solidFill>
                  <a:srgbClr val="494E51"/>
                </a:solidFill>
                <a:latin typeface="var(--secondary-font)"/>
              </a:rPr>
              <a:t>Monogue</a:t>
            </a:r>
            <a:r>
              <a:rPr lang="it-IT" sz="1000" dirty="0">
                <a:solidFill>
                  <a:srgbClr val="494E51"/>
                </a:solidFill>
                <a:latin typeface="var(--secondary-font)"/>
              </a:rPr>
              <a:t> ML, </a:t>
            </a:r>
            <a:r>
              <a:rPr lang="it-IT" sz="1000" dirty="0" err="1">
                <a:solidFill>
                  <a:srgbClr val="494E51"/>
                </a:solidFill>
                <a:latin typeface="var(--secondary-font)"/>
              </a:rPr>
              <a:t>Jodlowski</a:t>
            </a:r>
            <a:r>
              <a:rPr lang="it-IT" sz="1000" dirty="0">
                <a:solidFill>
                  <a:srgbClr val="494E51"/>
                </a:solidFill>
                <a:latin typeface="var(--secondary-font)"/>
              </a:rPr>
              <a:t> TZ, </a:t>
            </a:r>
            <a:r>
              <a:rPr lang="it-IT" sz="1000" dirty="0" err="1">
                <a:solidFill>
                  <a:srgbClr val="494E51"/>
                </a:solidFill>
                <a:latin typeface="var(--secondary-font)"/>
              </a:rPr>
              <a:t>Cutrell</a:t>
            </a:r>
            <a:r>
              <a:rPr lang="it-IT" sz="1000" dirty="0">
                <a:solidFill>
                  <a:srgbClr val="494E51"/>
                </a:solidFill>
                <a:latin typeface="var(--secondary-font)"/>
              </a:rPr>
              <a:t> JB. [</a:t>
            </a:r>
            <a:r>
              <a:rPr lang="it-IT" sz="1000" b="1" dirty="0">
                <a:solidFill>
                  <a:srgbClr val="494E51"/>
                </a:solidFill>
                <a:latin typeface="var(--secondary-font)"/>
              </a:rPr>
              <a:t>JAMA</a:t>
            </a:r>
            <a:r>
              <a:rPr lang="it-IT" sz="1000" dirty="0">
                <a:solidFill>
                  <a:srgbClr val="494E51"/>
                </a:solidFill>
                <a:latin typeface="var(--secondary-font)"/>
              </a:rPr>
              <a:t> </a:t>
            </a:r>
            <a:r>
              <a:rPr lang="it-IT" sz="1000" dirty="0" err="1">
                <a:solidFill>
                  <a:srgbClr val="494E51"/>
                </a:solidFill>
                <a:latin typeface="var(--secondary-font)"/>
              </a:rPr>
              <a:t>published</a:t>
            </a:r>
            <a:r>
              <a:rPr lang="it-IT" sz="1000" dirty="0">
                <a:solidFill>
                  <a:srgbClr val="494E51"/>
                </a:solidFill>
                <a:latin typeface="var(--secondary-font)"/>
              </a:rPr>
              <a:t> online </a:t>
            </a:r>
            <a:r>
              <a:rPr lang="it-IT" sz="1000" dirty="0" err="1">
                <a:solidFill>
                  <a:srgbClr val="494E51"/>
                </a:solidFill>
                <a:latin typeface="var(--secondary-font)"/>
              </a:rPr>
              <a:t>ahead</a:t>
            </a:r>
            <a:r>
              <a:rPr lang="it-IT" sz="1000" dirty="0">
                <a:solidFill>
                  <a:srgbClr val="494E51"/>
                </a:solidFill>
                <a:latin typeface="var(--secondary-font)"/>
              </a:rPr>
              <a:t> of </a:t>
            </a:r>
            <a:r>
              <a:rPr lang="it-IT" sz="1000" dirty="0" err="1">
                <a:solidFill>
                  <a:srgbClr val="494E51"/>
                </a:solidFill>
                <a:latin typeface="var(--secondary-font)"/>
              </a:rPr>
              <a:t>print</a:t>
            </a:r>
            <a:r>
              <a:rPr lang="it-IT" sz="1000" dirty="0">
                <a:solidFill>
                  <a:srgbClr val="494E51"/>
                </a:solidFill>
                <a:latin typeface="var(--secondary-font)"/>
              </a:rPr>
              <a:t>, </a:t>
            </a:r>
            <a:r>
              <a:rPr lang="it-IT" sz="1000" b="1" dirty="0">
                <a:solidFill>
                  <a:srgbClr val="494E51"/>
                </a:solidFill>
                <a:latin typeface="var(--secondary-font)"/>
              </a:rPr>
              <a:t>2020 </a:t>
            </a:r>
            <a:r>
              <a:rPr lang="it-IT" sz="1000" b="1" dirty="0" err="1">
                <a:solidFill>
                  <a:srgbClr val="494E51"/>
                </a:solidFill>
                <a:latin typeface="var(--secondary-font)"/>
              </a:rPr>
              <a:t>Apr</a:t>
            </a:r>
            <a:r>
              <a:rPr lang="it-IT" sz="1000" b="1" dirty="0">
                <a:solidFill>
                  <a:srgbClr val="494E51"/>
                </a:solidFill>
                <a:latin typeface="var(--secondary-font)"/>
              </a:rPr>
              <a:t> 13</a:t>
            </a:r>
            <a:r>
              <a:rPr lang="it-IT" sz="1000" dirty="0">
                <a:solidFill>
                  <a:srgbClr val="494E51"/>
                </a:solidFill>
                <a:latin typeface="var(--secondary-font)"/>
              </a:rPr>
              <a:t>]. JAMA. 2020;10.1001/jama.2020.6019. doi:10.1001/jama.2020.6019</a:t>
            </a:r>
          </a:p>
          <a:p>
            <a:br>
              <a:rPr lang="it-IT" sz="1000" dirty="0">
                <a:solidFill>
                  <a:srgbClr val="494E51"/>
                </a:solidFill>
                <a:latin typeface="Poppins"/>
              </a:rPr>
            </a:br>
            <a:endParaRPr lang="it-IT" sz="1000" dirty="0"/>
          </a:p>
        </p:txBody>
      </p:sp>
      <p:sp>
        <p:nvSpPr>
          <p:cNvPr id="5" name="Rettangolo 4"/>
          <p:cNvSpPr/>
          <p:nvPr/>
        </p:nvSpPr>
        <p:spPr>
          <a:xfrm>
            <a:off x="606286" y="232374"/>
            <a:ext cx="6961463" cy="892552"/>
          </a:xfrm>
          <a:prstGeom prst="rect">
            <a:avLst/>
          </a:prstGeom>
        </p:spPr>
        <p:txBody>
          <a:bodyPr wrap="square">
            <a:spAutoFit/>
          </a:bodyPr>
          <a:lstStyle/>
          <a:p>
            <a:r>
              <a:rPr lang="it-IT" sz="3200" b="1" dirty="0">
                <a:solidFill>
                  <a:schemeClr val="dk1"/>
                </a:solidFill>
                <a:latin typeface="Calibri"/>
                <a:ea typeface="Calibri"/>
                <a:cs typeface="Calibri"/>
                <a:sym typeface="Calibri"/>
              </a:rPr>
              <a:t>Perché l’</a:t>
            </a:r>
            <a:r>
              <a:rPr lang="it-IT" sz="3200" b="1" dirty="0" err="1">
                <a:solidFill>
                  <a:schemeClr val="dk1"/>
                </a:solidFill>
                <a:latin typeface="Calibri"/>
                <a:ea typeface="Calibri"/>
                <a:cs typeface="Calibri"/>
                <a:sym typeface="Calibri"/>
              </a:rPr>
              <a:t>idrossiclorochina</a:t>
            </a:r>
            <a:r>
              <a:rPr lang="it-IT" sz="3200" b="1" dirty="0">
                <a:solidFill>
                  <a:schemeClr val="dk1"/>
                </a:solidFill>
                <a:latin typeface="Calibri"/>
                <a:ea typeface="Calibri"/>
                <a:cs typeface="Calibri"/>
                <a:sym typeface="Calibri"/>
              </a:rPr>
              <a:t>?</a:t>
            </a:r>
            <a:endParaRPr lang="it-IT" sz="3200" dirty="0">
              <a:solidFill>
                <a:schemeClr val="dk1"/>
              </a:solidFill>
              <a:latin typeface="Calibri"/>
              <a:ea typeface="Calibri"/>
              <a:cs typeface="Calibri"/>
              <a:sym typeface="Calibri"/>
            </a:endParaRPr>
          </a:p>
          <a:p>
            <a:r>
              <a:rPr lang="it-IT" sz="2000" b="1" dirty="0">
                <a:latin typeface="Calibri"/>
                <a:ea typeface="Calibri"/>
                <a:cs typeface="Calibri"/>
                <a:sym typeface="Calibri"/>
              </a:rPr>
              <a:t>1) Inibizione della fusione</a:t>
            </a:r>
            <a:endParaRPr lang="it-IT" sz="2000" dirty="0"/>
          </a:p>
        </p:txBody>
      </p:sp>
      <p:pic>
        <p:nvPicPr>
          <p:cNvPr id="14" name="Immagine 13"/>
          <p:cNvPicPr>
            <a:picLocks noChangeAspect="1"/>
          </p:cNvPicPr>
          <p:nvPr/>
        </p:nvPicPr>
        <p:blipFill>
          <a:blip r:embed="rId8"/>
          <a:stretch>
            <a:fillRect/>
          </a:stretch>
        </p:blipFill>
        <p:spPr>
          <a:xfrm>
            <a:off x="6196863" y="1489334"/>
            <a:ext cx="5995137" cy="3493176"/>
          </a:xfrm>
          <a:prstGeom prst="rect">
            <a:avLst/>
          </a:prstGeom>
        </p:spPr>
      </p:pic>
      <p:sp>
        <p:nvSpPr>
          <p:cNvPr id="7" name="Rettangolo 6"/>
          <p:cNvSpPr/>
          <p:nvPr/>
        </p:nvSpPr>
        <p:spPr>
          <a:xfrm>
            <a:off x="6509257" y="724816"/>
            <a:ext cx="4498347" cy="400110"/>
          </a:xfrm>
          <a:prstGeom prst="rect">
            <a:avLst/>
          </a:prstGeom>
        </p:spPr>
        <p:txBody>
          <a:bodyPr wrap="none">
            <a:spAutoFit/>
          </a:bodyPr>
          <a:lstStyle/>
          <a:p>
            <a:r>
              <a:rPr lang="it-IT" sz="2000" b="1" dirty="0">
                <a:latin typeface="Calibri"/>
                <a:ea typeface="Calibri"/>
                <a:cs typeface="Calibri"/>
                <a:sym typeface="Calibri"/>
              </a:rPr>
              <a:t>2) Modulazione del sistema immunitario</a:t>
            </a:r>
            <a:endParaRPr lang="it-IT" sz="2000" dirty="0"/>
          </a:p>
        </p:txBody>
      </p:sp>
      <p:sp>
        <p:nvSpPr>
          <p:cNvPr id="16" name="Rettangolo 15"/>
          <p:cNvSpPr/>
          <p:nvPr/>
        </p:nvSpPr>
        <p:spPr>
          <a:xfrm>
            <a:off x="6196863" y="5157939"/>
            <a:ext cx="5995137" cy="600164"/>
          </a:xfrm>
          <a:prstGeom prst="rect">
            <a:avLst/>
          </a:prstGeom>
        </p:spPr>
        <p:txBody>
          <a:bodyPr wrap="square">
            <a:spAutoFit/>
          </a:bodyPr>
          <a:lstStyle/>
          <a:p>
            <a:r>
              <a:rPr lang="en-US" sz="1000" b="1" u="sng" dirty="0">
                <a:solidFill>
                  <a:schemeClr val="accent1">
                    <a:lumMod val="75000"/>
                  </a:schemeClr>
                </a:solidFill>
                <a:latin typeface="var(--secondary-font)"/>
              </a:rPr>
              <a:t>Effects of chloroquine on viral infections: an </a:t>
            </a:r>
            <a:r>
              <a:rPr lang="en-US" sz="1000" b="1" u="sng" dirty="0" err="1">
                <a:solidFill>
                  <a:schemeClr val="accent1">
                    <a:lumMod val="75000"/>
                  </a:schemeClr>
                </a:solidFill>
                <a:latin typeface="var(--secondary-font)"/>
              </a:rPr>
              <a:t>olddrug</a:t>
            </a:r>
            <a:r>
              <a:rPr lang="en-US" sz="1000" b="1" u="sng" dirty="0">
                <a:solidFill>
                  <a:schemeClr val="accent1">
                    <a:lumMod val="75000"/>
                  </a:schemeClr>
                </a:solidFill>
                <a:latin typeface="var(--secondary-font)"/>
              </a:rPr>
              <a:t> against today’s diseases? </a:t>
            </a:r>
            <a:r>
              <a:rPr lang="it-IT" sz="1100" dirty="0"/>
              <a:t>Andrea </a:t>
            </a:r>
            <a:r>
              <a:rPr lang="it-IT" sz="1100" dirty="0" err="1"/>
              <a:t>Savarino</a:t>
            </a:r>
            <a:r>
              <a:rPr lang="it-IT" sz="1100" dirty="0"/>
              <a:t>, Johan R </a:t>
            </a:r>
            <a:r>
              <a:rPr lang="it-IT" sz="1100" dirty="0" err="1"/>
              <a:t>Boelaert</a:t>
            </a:r>
            <a:r>
              <a:rPr lang="it-IT" sz="1100" dirty="0"/>
              <a:t>, Antonio Cassone, Giancarlo </a:t>
            </a:r>
            <a:r>
              <a:rPr lang="it-IT" sz="1100" dirty="0" err="1"/>
              <a:t>Majori</a:t>
            </a:r>
            <a:r>
              <a:rPr lang="it-IT" sz="1100" dirty="0"/>
              <a:t>, and Roberto </a:t>
            </a:r>
            <a:r>
              <a:rPr lang="it-IT" sz="1100" dirty="0" err="1"/>
              <a:t>Cauda</a:t>
            </a:r>
            <a:r>
              <a:rPr lang="it-IT" sz="1100" dirty="0"/>
              <a:t> THE LANCET </a:t>
            </a:r>
            <a:r>
              <a:rPr lang="it-IT" sz="1100" dirty="0" err="1"/>
              <a:t>Infectious</a:t>
            </a:r>
            <a:r>
              <a:rPr lang="it-IT" sz="1100" dirty="0"/>
              <a:t> </a:t>
            </a:r>
            <a:r>
              <a:rPr lang="it-IT" sz="1100" dirty="0" err="1"/>
              <a:t>Diseases</a:t>
            </a:r>
            <a:r>
              <a:rPr lang="it-IT" sz="1100" dirty="0"/>
              <a:t> </a:t>
            </a:r>
            <a:r>
              <a:rPr lang="it-IT" sz="1100" dirty="0" err="1"/>
              <a:t>Vol</a:t>
            </a:r>
            <a:r>
              <a:rPr lang="it-IT" sz="1100" dirty="0"/>
              <a:t> 3  </a:t>
            </a:r>
            <a:r>
              <a:rPr lang="it-IT" sz="1100" dirty="0" err="1"/>
              <a:t>November</a:t>
            </a:r>
            <a:r>
              <a:rPr lang="it-IT" sz="1100" dirty="0"/>
              <a:t> 2003    http://infection.thelancet.com</a:t>
            </a:r>
          </a:p>
        </p:txBody>
      </p:sp>
    </p:spTree>
    <p:extLst>
      <p:ext uri="{BB962C8B-B14F-4D97-AF65-F5344CB8AC3E}">
        <p14:creationId xmlns:p14="http://schemas.microsoft.com/office/powerpoint/2010/main" val="765857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3</a:t>
            </a:fld>
            <a:endParaRPr lang="it-IT" dirty="0"/>
          </a:p>
        </p:txBody>
      </p:sp>
      <p:grpSp>
        <p:nvGrpSpPr>
          <p:cNvPr id="6" name="Google Shape;295;g727c653039_1_66"/>
          <p:cNvGrpSpPr/>
          <p:nvPr/>
        </p:nvGrpSpPr>
        <p:grpSpPr>
          <a:xfrm>
            <a:off x="0" y="5834788"/>
            <a:ext cx="5440488" cy="980350"/>
            <a:chOff x="114625" y="6850"/>
            <a:chExt cx="5440488" cy="980350"/>
          </a:xfrm>
        </p:grpSpPr>
        <p:pic>
          <p:nvPicPr>
            <p:cNvPr id="7" name="Google Shape;296;g727c653039_1_66"/>
            <p:cNvPicPr preferRelativeResize="0"/>
            <p:nvPr/>
          </p:nvPicPr>
          <p:blipFill>
            <a:blip r:embed="rId2">
              <a:alphaModFix/>
            </a:blip>
            <a:stretch>
              <a:fillRect/>
            </a:stretch>
          </p:blipFill>
          <p:spPr>
            <a:xfrm>
              <a:off x="114625" y="104291"/>
              <a:ext cx="2642038" cy="602384"/>
            </a:xfrm>
            <a:prstGeom prst="rect">
              <a:avLst/>
            </a:prstGeom>
            <a:noFill/>
            <a:ln>
              <a:noFill/>
            </a:ln>
          </p:spPr>
        </p:pic>
        <p:pic>
          <p:nvPicPr>
            <p:cNvPr id="8" name="Google Shape;297;g727c653039_1_66"/>
            <p:cNvPicPr preferRelativeResize="0"/>
            <p:nvPr/>
          </p:nvPicPr>
          <p:blipFill>
            <a:blip r:embed="rId3">
              <a:alphaModFix/>
            </a:blip>
            <a:stretch>
              <a:fillRect/>
            </a:stretch>
          </p:blipFill>
          <p:spPr>
            <a:xfrm>
              <a:off x="2806851" y="6850"/>
              <a:ext cx="1822625" cy="980350"/>
            </a:xfrm>
            <a:prstGeom prst="rect">
              <a:avLst/>
            </a:prstGeom>
            <a:noFill/>
            <a:ln>
              <a:noFill/>
            </a:ln>
          </p:spPr>
        </p:pic>
        <p:pic>
          <p:nvPicPr>
            <p:cNvPr id="9" name="Google Shape;298;g727c653039_1_66"/>
            <p:cNvPicPr preferRelativeResize="0"/>
            <p:nvPr/>
          </p:nvPicPr>
          <p:blipFill>
            <a:blip r:embed="rId4">
              <a:alphaModFix/>
            </a:blip>
            <a:stretch>
              <a:fillRect/>
            </a:stretch>
          </p:blipFill>
          <p:spPr>
            <a:xfrm>
              <a:off x="4707433" y="12757"/>
              <a:ext cx="847680" cy="785461"/>
            </a:xfrm>
            <a:prstGeom prst="rect">
              <a:avLst/>
            </a:prstGeom>
            <a:noFill/>
            <a:ln>
              <a:noFill/>
            </a:ln>
          </p:spPr>
        </p:pic>
      </p:grpSp>
      <p:sp>
        <p:nvSpPr>
          <p:cNvPr id="11" name="Rettangolo 10"/>
          <p:cNvSpPr/>
          <p:nvPr/>
        </p:nvSpPr>
        <p:spPr>
          <a:xfrm>
            <a:off x="312717" y="1132703"/>
            <a:ext cx="11333284" cy="5078313"/>
          </a:xfrm>
          <a:prstGeom prst="rect">
            <a:avLst/>
          </a:prstGeom>
        </p:spPr>
        <p:txBody>
          <a:bodyPr wrap="square">
            <a:spAutoFit/>
          </a:bodyPr>
          <a:lstStyle/>
          <a:p>
            <a:pPr algn="just"/>
            <a:r>
              <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Ad oggi, nonostante numerosi studi pubblicati e il grande clamore mediatico che si è creato intorno a questa molecola, </a:t>
            </a:r>
            <a:r>
              <a:rPr lang="it-IT" sz="1800" b="1"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non siamo ancora in grado di trarre conclusioni definitive </a:t>
            </a:r>
            <a:r>
              <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sulla reale efficacia dell’</a:t>
            </a:r>
            <a:r>
              <a:rPr lang="it-IT" sz="1800" dirty="0" err="1">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idrossiclorochina</a:t>
            </a:r>
            <a:r>
              <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 nel trattamento e nella prevenzione del COVID-19 e l</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 comunità scientifica è a tutt'oggi fortemente divisa.</a:t>
            </a:r>
          </a:p>
          <a:p>
            <a:pPr algn="just"/>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Alcuni studi pubblicati su autorevoli riviste scientifiche hanno riportato la </a:t>
            </a: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non efficacia del farmaco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e un </a:t>
            </a: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maggiore rischio di insorgenza di eventi cardiaci seri</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come aritmia ed arresto cardiaco nei pazienti che hanno assunto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idrossiclorochina</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p>
          <a:p>
            <a:pPr algn="just"/>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Tali pubblicazioni hanno portato alla sospensione dell’utilizzo emergenziale del farmaco al di fuori di protocolli clinici controllati da parte degli enti preposti al controllo dei farmaci in Europa e in Italia, che ne hanno invece </a:t>
            </a: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raccomandato l’utilizzo nell’ambito di protocolli clinici controllati e randomizzati</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quale il presente, poiché essi costituiscono </a:t>
            </a: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l’unico modo per determinare l’efficacia e la sicurezza del farmaco</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p>
          <a:p>
            <a:pPr algn="just"/>
            <a:endPar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a:p>
            <a:pPr algn="just"/>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Ad oggi si contano più </a:t>
            </a:r>
            <a:r>
              <a:rPr lang="it-IT" sz="1800" b="1" dirty="0">
                <a:solidFill>
                  <a:schemeClr val="dk1"/>
                </a:solidFill>
                <a:latin typeface="Calibri"/>
                <a:ea typeface="Calibri"/>
                <a:cs typeface="Calibri"/>
                <a:sym typeface="Calibri"/>
              </a:rPr>
              <a:t>102 studi pubblicati sull’</a:t>
            </a:r>
            <a:r>
              <a:rPr lang="it-IT" sz="1800" b="1" dirty="0" err="1">
                <a:solidFill>
                  <a:schemeClr val="dk1"/>
                </a:solidFill>
                <a:latin typeface="Calibri"/>
                <a:ea typeface="Calibri"/>
                <a:cs typeface="Calibri"/>
                <a:sym typeface="Calibri"/>
              </a:rPr>
              <a:t>idrossiclorochina</a:t>
            </a:r>
            <a:r>
              <a:rPr lang="it-IT" sz="1800" b="1" dirty="0">
                <a:solidFill>
                  <a:schemeClr val="dk1"/>
                </a:solidFill>
                <a:latin typeface="Calibri"/>
                <a:ea typeface="Calibri"/>
                <a:cs typeface="Calibri"/>
                <a:sym typeface="Calibri"/>
              </a:rPr>
              <a:t>, di cui 62 </a:t>
            </a:r>
            <a:r>
              <a:rPr lang="it-IT" sz="1800" b="1" dirty="0" err="1">
                <a:solidFill>
                  <a:schemeClr val="dk1"/>
                </a:solidFill>
                <a:latin typeface="Calibri"/>
                <a:ea typeface="Calibri"/>
                <a:cs typeface="Calibri"/>
                <a:sym typeface="Calibri"/>
              </a:rPr>
              <a:t>peer</a:t>
            </a:r>
            <a:r>
              <a:rPr lang="it-IT" sz="1800" b="1" dirty="0">
                <a:solidFill>
                  <a:schemeClr val="dk1"/>
                </a:solidFill>
                <a:latin typeface="Calibri"/>
                <a:ea typeface="Calibri"/>
                <a:cs typeface="Calibri"/>
                <a:sym typeface="Calibri"/>
              </a:rPr>
              <a:t> </a:t>
            </a:r>
            <a:r>
              <a:rPr lang="it-IT" sz="1800" b="1" dirty="0" err="1">
                <a:solidFill>
                  <a:schemeClr val="dk1"/>
                </a:solidFill>
                <a:latin typeface="Calibri"/>
                <a:ea typeface="Calibri"/>
                <a:cs typeface="Calibri"/>
                <a:sym typeface="Calibri"/>
              </a:rPr>
              <a:t>review</a:t>
            </a:r>
            <a:r>
              <a:rPr lang="it-IT" sz="1800" b="1" dirty="0">
                <a:solidFill>
                  <a:schemeClr val="dk1"/>
                </a:solidFill>
                <a:latin typeface="Calibri"/>
                <a:ea typeface="Calibri"/>
                <a:cs typeface="Calibri"/>
                <a:sym typeface="Calibri"/>
              </a:rPr>
              <a:t>. </a:t>
            </a:r>
            <a:r>
              <a:rPr lang="it-IT" sz="1800" dirty="0">
                <a:solidFill>
                  <a:schemeClr val="dk1"/>
                </a:solidFill>
                <a:latin typeface="Calibri"/>
                <a:ea typeface="Calibri"/>
                <a:cs typeface="Calibri"/>
                <a:sym typeface="Calibri"/>
              </a:rPr>
              <a:t>Il 75% riportano risultati positivi, il 25% negativi. Ma ci sono ancora solo </a:t>
            </a:r>
            <a:r>
              <a:rPr lang="it-IT" sz="1800" b="1" dirty="0">
                <a:solidFill>
                  <a:schemeClr val="dk1"/>
                </a:solidFill>
                <a:latin typeface="Calibri"/>
                <a:ea typeface="Calibri"/>
                <a:cs typeface="Calibri"/>
                <a:sym typeface="Calibri"/>
              </a:rPr>
              <a:t>pochi risultati derivanti da </a:t>
            </a:r>
            <a:r>
              <a:rPr lang="it-IT" sz="1800" b="1" dirty="0">
                <a:solidFill>
                  <a:schemeClr val="dk1"/>
                </a:solidFill>
                <a:highlight>
                  <a:srgbClr val="FFFFFF"/>
                </a:highlight>
                <a:latin typeface="Calibri"/>
                <a:ea typeface="Calibri" panose="020F0502020204030204" pitchFamily="34" charset="0"/>
                <a:cs typeface="Calibri"/>
                <a:sym typeface="Calibri"/>
              </a:rPr>
              <a:t>Trial clinici randomizzati e controllati (RCT).</a:t>
            </a:r>
            <a:endPar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a:p>
            <a:pPr algn="just"/>
            <a:r>
              <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Numerosi studi randomizzati sono attualmente in corso in diversi paesi del mondo e in diversi </a:t>
            </a:r>
            <a:r>
              <a:rPr lang="it-IT" sz="1800" dirty="0" err="1">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setting</a:t>
            </a:r>
            <a:r>
              <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 per valutare efficacia e sicurezza dell’</a:t>
            </a:r>
            <a:r>
              <a:rPr lang="it-IT" sz="1800" dirty="0" err="1">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idrossiclorochina</a:t>
            </a:r>
            <a:r>
              <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 nel trattamento o nella prevenzione del COVID-19. </a:t>
            </a:r>
          </a:p>
          <a:p>
            <a:pPr algn="just"/>
            <a:r>
              <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L’esito dei trials in corso consentirà auspicabilmente di definire con maggiore scientificità il ruolo dell’</a:t>
            </a:r>
            <a:r>
              <a:rPr lang="it-IT" sz="1800" dirty="0" err="1">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idrossiclorochina</a:t>
            </a:r>
            <a:r>
              <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rPr>
              <a:t>.</a:t>
            </a:r>
          </a:p>
          <a:p>
            <a:pPr algn="just"/>
            <a:endParaRPr lang="it-IT" sz="1800" dirty="0">
              <a:solidFill>
                <a:srgbClr val="0E101A"/>
              </a:solidFill>
              <a:highlight>
                <a:srgbClr val="FFFFFF"/>
              </a:highlight>
              <a:latin typeface="Calibri" panose="020F0502020204030204" pitchFamily="34" charset="0"/>
              <a:ea typeface="NSimSun" panose="02010609030101010101" pitchFamily="49" charset="-122"/>
              <a:cs typeface="Calibri" panose="020F0502020204030204" pitchFamily="34" charset="0"/>
            </a:endParaRPr>
          </a:p>
          <a:p>
            <a:pPr algn="just"/>
            <a:endParaRPr lang="it-IT" sz="1800" dirty="0">
              <a:latin typeface="Calibri" panose="020F0502020204030204" pitchFamily="34" charset="0"/>
              <a:ea typeface="NSimSun" panose="02010609030101010101" pitchFamily="49" charset="-122"/>
              <a:cs typeface="Lucida Sans" panose="020B0602030504020204" pitchFamily="34" charset="0"/>
            </a:endParaRPr>
          </a:p>
        </p:txBody>
      </p:sp>
      <p:sp>
        <p:nvSpPr>
          <p:cNvPr id="10" name="Rettangolo 9"/>
          <p:cNvSpPr/>
          <p:nvPr/>
        </p:nvSpPr>
        <p:spPr>
          <a:xfrm>
            <a:off x="259184" y="528581"/>
            <a:ext cx="3873176" cy="480131"/>
          </a:xfrm>
          <a:prstGeom prst="rect">
            <a:avLst/>
          </a:prstGeom>
        </p:spPr>
        <p:txBody>
          <a:bodyPr wrap="none">
            <a:spAutoFit/>
          </a:bodyPr>
          <a:lstStyle/>
          <a:p>
            <a:pPr lvl="0" algn="ctr">
              <a:lnSpc>
                <a:spcPct val="90000"/>
              </a:lnSpc>
              <a:buClr>
                <a:schemeClr val="dk1"/>
              </a:buClr>
              <a:buSzPts val="4400"/>
            </a:pPr>
            <a:r>
              <a:rPr lang="it-IT" sz="2800" b="1" dirty="0" err="1">
                <a:solidFill>
                  <a:schemeClr val="dk1"/>
                </a:solidFill>
                <a:latin typeface="Calibri"/>
                <a:ea typeface="Calibri"/>
                <a:cs typeface="Calibri"/>
                <a:sym typeface="Calibri"/>
              </a:rPr>
              <a:t>Idrossiclorochina</a:t>
            </a:r>
            <a:r>
              <a:rPr lang="it-IT" sz="2800" b="1" dirty="0">
                <a:solidFill>
                  <a:schemeClr val="dk1"/>
                </a:solidFill>
                <a:latin typeface="Calibri"/>
                <a:ea typeface="Calibri"/>
                <a:cs typeface="Calibri"/>
                <a:sym typeface="Calibri"/>
              </a:rPr>
              <a:t>: si o no</a:t>
            </a:r>
            <a:endParaRPr lang="it-IT" sz="2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921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4</a:t>
            </a:fld>
            <a:endParaRPr lang="it-IT" dirty="0"/>
          </a:p>
        </p:txBody>
      </p:sp>
      <p:grpSp>
        <p:nvGrpSpPr>
          <p:cNvPr id="6" name="Google Shape;295;g727c653039_1_66"/>
          <p:cNvGrpSpPr/>
          <p:nvPr/>
        </p:nvGrpSpPr>
        <p:grpSpPr>
          <a:xfrm>
            <a:off x="0" y="5834788"/>
            <a:ext cx="5440488" cy="980350"/>
            <a:chOff x="114625" y="6850"/>
            <a:chExt cx="5440488" cy="980350"/>
          </a:xfrm>
        </p:grpSpPr>
        <p:pic>
          <p:nvPicPr>
            <p:cNvPr id="7" name="Google Shape;296;g727c653039_1_66"/>
            <p:cNvPicPr preferRelativeResize="0"/>
            <p:nvPr/>
          </p:nvPicPr>
          <p:blipFill>
            <a:blip r:embed="rId2">
              <a:alphaModFix/>
            </a:blip>
            <a:stretch>
              <a:fillRect/>
            </a:stretch>
          </p:blipFill>
          <p:spPr>
            <a:xfrm>
              <a:off x="114625" y="104291"/>
              <a:ext cx="2642038" cy="602384"/>
            </a:xfrm>
            <a:prstGeom prst="rect">
              <a:avLst/>
            </a:prstGeom>
            <a:noFill/>
            <a:ln>
              <a:noFill/>
            </a:ln>
          </p:spPr>
        </p:pic>
        <p:pic>
          <p:nvPicPr>
            <p:cNvPr id="8" name="Google Shape;297;g727c653039_1_66"/>
            <p:cNvPicPr preferRelativeResize="0"/>
            <p:nvPr/>
          </p:nvPicPr>
          <p:blipFill>
            <a:blip r:embed="rId3">
              <a:alphaModFix/>
            </a:blip>
            <a:stretch>
              <a:fillRect/>
            </a:stretch>
          </p:blipFill>
          <p:spPr>
            <a:xfrm>
              <a:off x="2806851" y="6850"/>
              <a:ext cx="1822625" cy="980350"/>
            </a:xfrm>
            <a:prstGeom prst="rect">
              <a:avLst/>
            </a:prstGeom>
            <a:noFill/>
            <a:ln>
              <a:noFill/>
            </a:ln>
          </p:spPr>
        </p:pic>
        <p:pic>
          <p:nvPicPr>
            <p:cNvPr id="9" name="Google Shape;298;g727c653039_1_66"/>
            <p:cNvPicPr preferRelativeResize="0"/>
            <p:nvPr/>
          </p:nvPicPr>
          <p:blipFill>
            <a:blip r:embed="rId4">
              <a:alphaModFix/>
            </a:blip>
            <a:stretch>
              <a:fillRect/>
            </a:stretch>
          </p:blipFill>
          <p:spPr>
            <a:xfrm>
              <a:off x="4707433" y="12757"/>
              <a:ext cx="847680" cy="785461"/>
            </a:xfrm>
            <a:prstGeom prst="rect">
              <a:avLst/>
            </a:prstGeom>
            <a:noFill/>
            <a:ln>
              <a:noFill/>
            </a:ln>
          </p:spPr>
        </p:pic>
      </p:grpSp>
      <p:sp>
        <p:nvSpPr>
          <p:cNvPr id="11" name="Rettangolo 10"/>
          <p:cNvSpPr/>
          <p:nvPr/>
        </p:nvSpPr>
        <p:spPr>
          <a:xfrm>
            <a:off x="350424" y="774476"/>
            <a:ext cx="11333284" cy="5078313"/>
          </a:xfrm>
          <a:prstGeom prst="rect">
            <a:avLst/>
          </a:prstGeom>
        </p:spPr>
        <p:txBody>
          <a:bodyPr wrap="square">
            <a:spAutoFit/>
          </a:bodyPr>
          <a:lstStyle/>
          <a:p>
            <a:pPr marL="285750" indent="-285750" algn="just">
              <a:buFont typeface="Arial" panose="020B0604020202020204" pitchFamily="34" charset="0"/>
              <a:buChar char="•"/>
            </a:pPr>
            <a:endPar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Marzo 2020</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diversi medici in Italia iniziano a prescrivere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Idrossiclorochina</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off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label</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per il trattamento dei pazienti affetti da COVID-19, sull’esempio di quanto fatto in Cina </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17 marzo: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AIFA consente l’utilizzo di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idrossiclorochina</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per il trattamento di pazienti con COVID-19 (non per la profilassi)</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27 marzo: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FDA emana una Emergency use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Authorization</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per utilizzo di HCQ </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01 aprile: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EMA raccomanda utilizzo di HCQ solo in trial clinici o in programmi di emergenza</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22 maggio: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Lancet pubblica uno studio osservazionale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Mehra</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et al.) che riporta un aumentato rischio di morte in pazienti con COVID-19 trattati con HCQ </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25 maggio: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l’OMS sospende l’arruolamento nel braccio HCQ del trial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Solidarity</a:t>
            </a:r>
            <a:endPar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29 maggio: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AIFA sospende l’autorizzazione all’utilizzo di HCQ al di fuori di trials clinici</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3 giugno: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l’OMS riprende l’arruolamento nel braccio HCQ del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Solidarity</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trial</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4 giugno: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Lancet ritira lo studio di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Mehra</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et al perché ritenuto metodologicamente non corretto</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5 giugno</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il braccio HCQ del trial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Recovery</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viene stoppato poiché il farmaco si è dimostrato inefficace</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15 giugno: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FDA revoca l’EUA (Emergency Use </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Authorization</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per l’HCQ </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04 luglio: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l’OMS discontinua il braccio HCQ e il braccio </a:t>
            </a:r>
            <a:r>
              <a:rPr lang="en-US"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lopinavir</a:t>
            </a:r>
            <a:r>
              <a:rPr lang="en-US"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/ritonavir del Solidarity trial.</a:t>
            </a:r>
          </a:p>
          <a:p>
            <a:pPr marL="285750" indent="-285750" algn="just">
              <a:buFont typeface="Arial" panose="020B0604020202020204" pitchFamily="34" charset="0"/>
              <a:buChar char="•"/>
            </a:pPr>
            <a:r>
              <a:rPr lang="it-IT" sz="1800" b="1"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22 luglio: </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AIFA conferma la sospensione dell’uso dell’</a:t>
            </a:r>
            <a:r>
              <a:rPr lang="it-IT" sz="1800" dirty="0" err="1">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idrossiclorochina</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 in base a nuove evidenze, da sola o in associazione ad altri farmaci, al di fuori degli studi clinici</a:t>
            </a:r>
            <a:r>
              <a:rPr lang="it-IT" sz="1800" dirty="0">
                <a:solidFill>
                  <a:srgbClr val="FF0000"/>
                </a:solidFill>
                <a:highlight>
                  <a:srgbClr val="FFFFFF"/>
                </a:highlight>
                <a:latin typeface="Calibri" panose="020F0502020204030204" pitchFamily="34" charset="0"/>
                <a:ea typeface="Calibri" panose="020F0502020204030204" pitchFamily="34" charset="0"/>
                <a:cs typeface="Calibri" panose="020F0502020204030204" pitchFamily="34" charset="0"/>
              </a:rPr>
              <a:t>*</a:t>
            </a:r>
            <a:r>
              <a:rPr lang="it-IT" sz="1800" dirty="0">
                <a:solidFill>
                  <a:srgbClr val="0E101A"/>
                </a:solidFill>
                <a:highlight>
                  <a:srgbClr val="FFFFFF"/>
                </a:highlight>
                <a:latin typeface="Calibri" panose="020F0502020204030204" pitchFamily="34" charset="0"/>
                <a:ea typeface="Calibri" panose="020F0502020204030204" pitchFamily="34" charset="0"/>
                <a:cs typeface="Calibri" panose="020F0502020204030204" pitchFamily="34" charset="0"/>
              </a:rPr>
              <a:t>.</a:t>
            </a:r>
          </a:p>
        </p:txBody>
      </p:sp>
      <p:sp>
        <p:nvSpPr>
          <p:cNvPr id="10" name="Rettangolo 9"/>
          <p:cNvSpPr/>
          <p:nvPr/>
        </p:nvSpPr>
        <p:spPr>
          <a:xfrm>
            <a:off x="350424" y="454970"/>
            <a:ext cx="3873176" cy="480131"/>
          </a:xfrm>
          <a:prstGeom prst="rect">
            <a:avLst/>
          </a:prstGeom>
        </p:spPr>
        <p:txBody>
          <a:bodyPr wrap="none">
            <a:spAutoFit/>
          </a:bodyPr>
          <a:lstStyle/>
          <a:p>
            <a:pPr lvl="0" algn="ctr">
              <a:lnSpc>
                <a:spcPct val="90000"/>
              </a:lnSpc>
              <a:buClr>
                <a:schemeClr val="dk1"/>
              </a:buClr>
              <a:buSzPts val="4400"/>
            </a:pPr>
            <a:r>
              <a:rPr lang="it-IT" sz="2800" b="1" dirty="0" err="1">
                <a:solidFill>
                  <a:schemeClr val="dk1"/>
                </a:solidFill>
                <a:latin typeface="Calibri"/>
                <a:ea typeface="Calibri"/>
                <a:cs typeface="Calibri"/>
                <a:sym typeface="Calibri"/>
              </a:rPr>
              <a:t>Idrossiclorochina</a:t>
            </a:r>
            <a:r>
              <a:rPr lang="it-IT" sz="2800" b="1" dirty="0">
                <a:solidFill>
                  <a:schemeClr val="dk1"/>
                </a:solidFill>
                <a:latin typeface="Calibri"/>
                <a:ea typeface="Calibri"/>
                <a:cs typeface="Calibri"/>
                <a:sym typeface="Calibri"/>
              </a:rPr>
              <a:t>: si o no</a:t>
            </a:r>
            <a:endParaRPr lang="it-IT" sz="2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95636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5</a:t>
            </a:fld>
            <a:endParaRPr lang="it-IT" dirty="0"/>
          </a:p>
        </p:txBody>
      </p:sp>
      <p:sp>
        <p:nvSpPr>
          <p:cNvPr id="10" name="Rettangolo 9"/>
          <p:cNvSpPr/>
          <p:nvPr/>
        </p:nvSpPr>
        <p:spPr>
          <a:xfrm>
            <a:off x="590980" y="371511"/>
            <a:ext cx="2820003" cy="480131"/>
          </a:xfrm>
          <a:prstGeom prst="rect">
            <a:avLst/>
          </a:prstGeom>
        </p:spPr>
        <p:txBody>
          <a:bodyPr wrap="none">
            <a:spAutoFit/>
          </a:bodyPr>
          <a:lstStyle/>
          <a:p>
            <a:pPr lvl="0" algn="ctr">
              <a:lnSpc>
                <a:spcPct val="90000"/>
              </a:lnSpc>
              <a:buClr>
                <a:schemeClr val="dk1"/>
              </a:buClr>
              <a:buSzPts val="4400"/>
            </a:pPr>
            <a:r>
              <a:rPr lang="it-IT" sz="2800" b="1" dirty="0" err="1">
                <a:solidFill>
                  <a:schemeClr val="dk1"/>
                </a:solidFill>
                <a:latin typeface="Calibri"/>
                <a:ea typeface="Calibri"/>
                <a:cs typeface="Calibri"/>
                <a:sym typeface="Calibri"/>
              </a:rPr>
              <a:t>Idrossiclorochina</a:t>
            </a:r>
            <a:r>
              <a:rPr lang="it-IT" sz="2800" b="1" dirty="0">
                <a:solidFill>
                  <a:schemeClr val="dk1"/>
                </a:solidFill>
                <a:latin typeface="Calibri"/>
                <a:ea typeface="Calibri"/>
                <a:cs typeface="Calibri"/>
                <a:sym typeface="Calibri"/>
              </a:rPr>
              <a:t>:</a:t>
            </a:r>
            <a:endParaRPr lang="it-IT" sz="2800" dirty="0">
              <a:solidFill>
                <a:schemeClr val="dk1"/>
              </a:solidFill>
              <a:latin typeface="Calibri"/>
              <a:ea typeface="Calibri"/>
              <a:cs typeface="Calibri"/>
              <a:sym typeface="Calibri"/>
            </a:endParaRPr>
          </a:p>
        </p:txBody>
      </p:sp>
      <p:sp>
        <p:nvSpPr>
          <p:cNvPr id="13" name="Rettangolo 12"/>
          <p:cNvSpPr/>
          <p:nvPr/>
        </p:nvSpPr>
        <p:spPr>
          <a:xfrm>
            <a:off x="307975" y="1190419"/>
            <a:ext cx="10826912" cy="2000548"/>
          </a:xfrm>
          <a:prstGeom prst="rect">
            <a:avLst/>
          </a:prstGeom>
        </p:spPr>
        <p:txBody>
          <a:bodyPr wrap="square">
            <a:spAutoFit/>
          </a:bodyPr>
          <a:lstStyle/>
          <a:p>
            <a:pPr marL="285750" indent="-285750">
              <a:buFont typeface="Arial" panose="020B0604020202020204" pitchFamily="34" charset="0"/>
              <a:buChar char="•"/>
            </a:pPr>
            <a:r>
              <a:rPr lang="en-US" sz="1600" b="1" dirty="0">
                <a:solidFill>
                  <a:srgbClr val="3C4245"/>
                </a:solidFill>
                <a:latin typeface="Arial" panose="020B0604020202020204" pitchFamily="34" charset="0"/>
              </a:rPr>
              <a:t>Recovery Trial (NEJM)</a:t>
            </a:r>
            <a:r>
              <a:rPr lang="en-US" sz="1600" b="1" dirty="0">
                <a:solidFill>
                  <a:srgbClr val="FF0000"/>
                </a:solidFill>
                <a:latin typeface="Arial" panose="020B0604020202020204" pitchFamily="34" charset="0"/>
              </a:rPr>
              <a:t>*</a:t>
            </a:r>
            <a:r>
              <a:rPr lang="en-US" sz="1600" b="1" dirty="0">
                <a:solidFill>
                  <a:srgbClr val="3C4245"/>
                </a:solidFill>
                <a:latin typeface="Arial" panose="020B0604020202020204" pitchFamily="34" charset="0"/>
              </a:rPr>
              <a:t>: </a:t>
            </a:r>
            <a:r>
              <a:rPr lang="en-US" sz="1600" dirty="0"/>
              <a:t>Among patients hospitalized with Covid-19, those who received </a:t>
            </a:r>
            <a:r>
              <a:rPr lang="en-US" sz="1600" dirty="0" err="1"/>
              <a:t>hydroxychloroquine</a:t>
            </a:r>
            <a:r>
              <a:rPr lang="en-US" sz="1600" dirty="0"/>
              <a:t> did not have a lower incidence of death at 28 days than those who received usual care. </a:t>
            </a:r>
            <a:r>
              <a:rPr lang="en-US" sz="1600" b="1" dirty="0" err="1"/>
              <a:t>Dosaggio</a:t>
            </a:r>
            <a:r>
              <a:rPr lang="en-US" sz="1600" b="1" dirty="0"/>
              <a:t> </a:t>
            </a:r>
            <a:r>
              <a:rPr lang="en-US" sz="1600" b="1" dirty="0" err="1"/>
              <a:t>elevato</a:t>
            </a:r>
            <a:r>
              <a:rPr lang="en-US" sz="1600" dirty="0"/>
              <a:t>. </a:t>
            </a:r>
            <a:r>
              <a:rPr lang="en-US" sz="1600" dirty="0" err="1"/>
              <a:t>braccio</a:t>
            </a:r>
            <a:r>
              <a:rPr lang="en-US" sz="1600" dirty="0"/>
              <a:t> HCQ </a:t>
            </a:r>
            <a:r>
              <a:rPr lang="en-US" sz="1600" dirty="0" err="1"/>
              <a:t>stoppato</a:t>
            </a:r>
            <a:r>
              <a:rPr lang="en-US" sz="1600" dirty="0"/>
              <a:t> in </a:t>
            </a:r>
            <a:r>
              <a:rPr lang="en-US" sz="1600" dirty="0" err="1"/>
              <a:t>anticipo</a:t>
            </a:r>
            <a:r>
              <a:rPr lang="en-US" sz="1600" dirty="0"/>
              <a:t> per interim analysis. Setting: </a:t>
            </a:r>
            <a:r>
              <a:rPr lang="en-US" sz="1600" b="1" dirty="0" err="1"/>
              <a:t>Pazienti</a:t>
            </a:r>
            <a:r>
              <a:rPr lang="en-US" sz="1600" b="1" dirty="0"/>
              <a:t> </a:t>
            </a:r>
            <a:r>
              <a:rPr lang="en-US" sz="1600" b="1" dirty="0" err="1"/>
              <a:t>ospedalizzati</a:t>
            </a:r>
            <a:r>
              <a:rPr lang="en-US" sz="1600" b="1" dirty="0"/>
              <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 Randomized Trial of </a:t>
            </a:r>
            <a:r>
              <a:rPr lang="en-US" sz="1600" dirty="0" err="1"/>
              <a:t>Hydroxychloroquine</a:t>
            </a:r>
            <a:r>
              <a:rPr lang="en-US" sz="1600" dirty="0"/>
              <a:t> as </a:t>
            </a:r>
            <a:r>
              <a:rPr lang="en-US" sz="1600" dirty="0" err="1"/>
              <a:t>Postexposure</a:t>
            </a:r>
            <a:r>
              <a:rPr lang="en-US" sz="1600" dirty="0"/>
              <a:t> Prophylaxis for Covid-19. (</a:t>
            </a:r>
            <a:r>
              <a:rPr lang="it-IT" sz="1600" dirty="0" err="1"/>
              <a:t>Boulware</a:t>
            </a:r>
            <a:r>
              <a:rPr lang="it-IT" sz="1600" dirty="0"/>
              <a:t> et al, </a:t>
            </a:r>
            <a:r>
              <a:rPr lang="it-IT" sz="1600" b="1" dirty="0"/>
              <a:t>NEJM</a:t>
            </a:r>
            <a:r>
              <a:rPr lang="it-IT" sz="1600" dirty="0"/>
              <a:t>)</a:t>
            </a:r>
            <a:r>
              <a:rPr lang="it-IT" sz="1600" dirty="0">
                <a:solidFill>
                  <a:srgbClr val="FF0000"/>
                </a:solidFill>
              </a:rPr>
              <a:t>*</a:t>
            </a:r>
            <a:r>
              <a:rPr lang="it-IT" sz="1600" dirty="0"/>
              <a:t>. No </a:t>
            </a:r>
            <a:r>
              <a:rPr lang="it-IT" sz="1600" dirty="0" err="1"/>
              <a:t>statistical</a:t>
            </a:r>
            <a:r>
              <a:rPr lang="it-IT" sz="1600" dirty="0"/>
              <a:t> </a:t>
            </a:r>
            <a:r>
              <a:rPr lang="it-IT" sz="1600" dirty="0" err="1"/>
              <a:t>difference</a:t>
            </a:r>
            <a:r>
              <a:rPr lang="it-IT" sz="1600" dirty="0"/>
              <a:t> </a:t>
            </a:r>
            <a:r>
              <a:rPr lang="it-IT" sz="1600" dirty="0" err="1"/>
              <a:t>between</a:t>
            </a:r>
            <a:r>
              <a:rPr lang="it-IT" sz="1600" dirty="0"/>
              <a:t> </a:t>
            </a:r>
            <a:r>
              <a:rPr lang="it-IT" sz="1600" dirty="0" err="1"/>
              <a:t>arms</a:t>
            </a:r>
            <a:r>
              <a:rPr lang="it-IT" sz="1600" dirty="0"/>
              <a:t>.</a:t>
            </a:r>
          </a:p>
          <a:p>
            <a:endParaRPr lang="en-US" dirty="0"/>
          </a:p>
          <a:p>
            <a:pPr marL="285750" indent="-285750">
              <a:buFont typeface="Arial" panose="020B0604020202020204" pitchFamily="34" charset="0"/>
              <a:buChar char="•"/>
            </a:pPr>
            <a:endParaRPr lang="it-IT" dirty="0"/>
          </a:p>
        </p:txBody>
      </p:sp>
      <p:sp>
        <p:nvSpPr>
          <p:cNvPr id="2" name="CasellaDiTesto 1"/>
          <p:cNvSpPr txBox="1"/>
          <p:nvPr/>
        </p:nvSpPr>
        <p:spPr>
          <a:xfrm>
            <a:off x="3128243" y="411521"/>
            <a:ext cx="2593188" cy="400110"/>
          </a:xfrm>
          <a:prstGeom prst="rect">
            <a:avLst/>
          </a:prstGeom>
          <a:noFill/>
        </p:spPr>
        <p:txBody>
          <a:bodyPr wrap="square" rtlCol="0">
            <a:spAutoFit/>
          </a:bodyPr>
          <a:lstStyle/>
          <a:p>
            <a:pPr algn="ctr"/>
            <a:r>
              <a:rPr lang="it-IT" sz="2000" b="1" dirty="0"/>
              <a:t>Risultati da RCT</a:t>
            </a:r>
          </a:p>
        </p:txBody>
      </p:sp>
      <p:sp>
        <p:nvSpPr>
          <p:cNvPr id="3" name="AutoShape 2" descr="https://www.nejm.org/na101/home/literatum/publisher/mms/journals/content/nejm/2020/nejm_2020.383.issue-6/nejmoa2016638/20201001/images/img_medium/nejmoa2016638_f2.jpe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 name="Rettangolo 11"/>
          <p:cNvSpPr/>
          <p:nvPr/>
        </p:nvSpPr>
        <p:spPr>
          <a:xfrm>
            <a:off x="2498103" y="4812606"/>
            <a:ext cx="6919274" cy="400110"/>
          </a:xfrm>
          <a:prstGeom prst="rect">
            <a:avLst/>
          </a:prstGeom>
        </p:spPr>
        <p:txBody>
          <a:bodyPr wrap="square">
            <a:spAutoFit/>
          </a:bodyPr>
          <a:lstStyle/>
          <a:p>
            <a:r>
              <a:rPr lang="en-US" sz="2000" b="1" u="sng" dirty="0"/>
              <a:t>In </a:t>
            </a:r>
            <a:r>
              <a:rPr lang="en-US" sz="2000" b="1" u="sng" dirty="0" err="1"/>
              <a:t>attesa</a:t>
            </a:r>
            <a:r>
              <a:rPr lang="en-US" sz="2000" b="1" u="sng" dirty="0"/>
              <a:t> di </a:t>
            </a:r>
            <a:r>
              <a:rPr lang="en-US" sz="2000" b="1" u="sng" dirty="0" err="1"/>
              <a:t>risultati</a:t>
            </a:r>
            <a:r>
              <a:rPr lang="en-US" sz="2000" b="1" u="sng" dirty="0"/>
              <a:t> da RCT </a:t>
            </a:r>
            <a:r>
              <a:rPr lang="en-US" sz="2000" b="1" u="sng" dirty="0" err="1"/>
              <a:t>su</a:t>
            </a:r>
            <a:r>
              <a:rPr lang="en-US" sz="2000" b="1" u="sng" dirty="0"/>
              <a:t> setting/</a:t>
            </a:r>
            <a:r>
              <a:rPr lang="en-US" sz="2000" b="1" u="sng" dirty="0" err="1"/>
              <a:t>dosaggi</a:t>
            </a:r>
            <a:r>
              <a:rPr lang="en-US" sz="2000" b="1" u="sng" dirty="0"/>
              <a:t> </a:t>
            </a:r>
            <a:r>
              <a:rPr lang="en-US" sz="2000" b="1" u="sng" dirty="0" err="1"/>
              <a:t>diversi</a:t>
            </a:r>
            <a:r>
              <a:rPr lang="en-US" sz="2000" b="1" u="sng" dirty="0"/>
              <a:t> </a:t>
            </a:r>
            <a:endParaRPr lang="it-IT" sz="2000" b="1" u="sng" dirty="0"/>
          </a:p>
        </p:txBody>
      </p:sp>
      <p:sp>
        <p:nvSpPr>
          <p:cNvPr id="18" name="Rettangolo 17"/>
          <p:cNvSpPr/>
          <p:nvPr/>
        </p:nvSpPr>
        <p:spPr>
          <a:xfrm>
            <a:off x="307975" y="2878402"/>
            <a:ext cx="10382021" cy="646331"/>
          </a:xfrm>
          <a:prstGeom prst="rect">
            <a:avLst/>
          </a:prstGeom>
        </p:spPr>
        <p:txBody>
          <a:bodyPr wrap="square">
            <a:spAutoFit/>
          </a:bodyPr>
          <a:lstStyle/>
          <a:p>
            <a:endParaRPr lang="en-US" sz="1200" dirty="0"/>
          </a:p>
          <a:p>
            <a:pPr marL="285750" indent="-285750">
              <a:buFont typeface="Arial" panose="020B0604020202020204" pitchFamily="34" charset="0"/>
              <a:buChar char="•"/>
            </a:pPr>
            <a:r>
              <a:rPr lang="en-US" sz="1200" dirty="0" err="1"/>
              <a:t>Hydroxychloroquine</a:t>
            </a:r>
            <a:r>
              <a:rPr lang="en-US" sz="1200" dirty="0"/>
              <a:t> in </a:t>
            </a:r>
            <a:r>
              <a:rPr lang="en-US" sz="1200" dirty="0" err="1"/>
              <a:t>Nonhospitalized</a:t>
            </a:r>
            <a:r>
              <a:rPr lang="en-US" sz="1200" dirty="0"/>
              <a:t> Adults With Early COVID-19 </a:t>
            </a:r>
            <a:r>
              <a:rPr lang="sv-SE" sz="1200" dirty="0">
                <a:hlinkClick r:id="rId2"/>
              </a:rPr>
              <a:t>Internet based RCT (US, Canada) Ann Intern Med</a:t>
            </a:r>
            <a:r>
              <a:rPr lang="sv-SE" sz="1200" dirty="0"/>
              <a:t>. 2020 Jul 16 </a:t>
            </a:r>
            <a:r>
              <a:rPr lang="en-US" sz="1200" dirty="0"/>
              <a:t>HCQ did not substantially reduce symptom severity in outpatients with early, mild COVID-19</a:t>
            </a:r>
            <a:r>
              <a:rPr lang="en-US" sz="1200" dirty="0">
                <a:solidFill>
                  <a:srgbClr val="FF0000"/>
                </a:solidFill>
              </a:rPr>
              <a:t>*</a:t>
            </a:r>
            <a:r>
              <a:rPr lang="en-US" sz="1200" dirty="0"/>
              <a:t>. </a:t>
            </a:r>
            <a:endParaRPr lang="it-IT" sz="1200" dirty="0"/>
          </a:p>
        </p:txBody>
      </p:sp>
      <p:sp>
        <p:nvSpPr>
          <p:cNvPr id="21" name="Rettangolo 20"/>
          <p:cNvSpPr/>
          <p:nvPr/>
        </p:nvSpPr>
        <p:spPr>
          <a:xfrm>
            <a:off x="307975" y="3719432"/>
            <a:ext cx="10382021" cy="646331"/>
          </a:xfrm>
          <a:prstGeom prst="rect">
            <a:avLst/>
          </a:prstGeom>
        </p:spPr>
        <p:txBody>
          <a:bodyPr wrap="square">
            <a:spAutoFit/>
          </a:bodyPr>
          <a:lstStyle/>
          <a:p>
            <a:pPr marL="285750" indent="-285750">
              <a:buFont typeface="Arial" panose="020B0604020202020204" pitchFamily="34" charset="0"/>
              <a:buChar char="•"/>
            </a:pPr>
            <a:r>
              <a:rPr lang="en-US" sz="1200" b="1" dirty="0">
                <a:solidFill>
                  <a:srgbClr val="3C4245"/>
                </a:solidFill>
                <a:latin typeface="Arial" panose="020B0604020202020204" pitchFamily="34" charset="0"/>
              </a:rPr>
              <a:t>Solidarity Trial</a:t>
            </a:r>
            <a:r>
              <a:rPr lang="en-US" sz="1200" dirty="0">
                <a:solidFill>
                  <a:srgbClr val="3C4245"/>
                </a:solidFill>
                <a:latin typeface="Arial" panose="020B0604020202020204" pitchFamily="34" charset="0"/>
              </a:rPr>
              <a:t> interim results: It found that all 4 treatments evaluated (</a:t>
            </a:r>
            <a:r>
              <a:rPr lang="en-US" sz="1200" dirty="0" err="1">
                <a:solidFill>
                  <a:srgbClr val="3C4245"/>
                </a:solidFill>
                <a:latin typeface="Arial" panose="020B0604020202020204" pitchFamily="34" charset="0"/>
              </a:rPr>
              <a:t>remdesivir</a:t>
            </a:r>
            <a:r>
              <a:rPr lang="en-US" sz="1200" dirty="0">
                <a:solidFill>
                  <a:srgbClr val="3C4245"/>
                </a:solidFill>
                <a:latin typeface="Arial" panose="020B0604020202020204" pitchFamily="34" charset="0"/>
              </a:rPr>
              <a:t>, </a:t>
            </a:r>
            <a:r>
              <a:rPr lang="en-US" sz="1200" dirty="0" err="1">
                <a:solidFill>
                  <a:srgbClr val="3C4245"/>
                </a:solidFill>
                <a:latin typeface="Arial" panose="020B0604020202020204" pitchFamily="34" charset="0"/>
              </a:rPr>
              <a:t>hydroxychloroquine</a:t>
            </a:r>
            <a:r>
              <a:rPr lang="en-US" sz="1200" dirty="0">
                <a:solidFill>
                  <a:srgbClr val="3C4245"/>
                </a:solidFill>
                <a:latin typeface="Arial" panose="020B0604020202020204" pitchFamily="34" charset="0"/>
              </a:rPr>
              <a:t>, </a:t>
            </a:r>
            <a:r>
              <a:rPr lang="en-US" sz="1200" dirty="0" err="1">
                <a:solidFill>
                  <a:srgbClr val="3C4245"/>
                </a:solidFill>
                <a:latin typeface="Arial" panose="020B0604020202020204" pitchFamily="34" charset="0"/>
              </a:rPr>
              <a:t>lopinavir</a:t>
            </a:r>
            <a:r>
              <a:rPr lang="en-US" sz="1200" dirty="0">
                <a:solidFill>
                  <a:srgbClr val="3C4245"/>
                </a:solidFill>
                <a:latin typeface="Arial" panose="020B0604020202020204" pitchFamily="34" charset="0"/>
              </a:rPr>
              <a:t>/ritonavir and interferon) </a:t>
            </a:r>
            <a:r>
              <a:rPr lang="en-US" sz="1200" dirty="0"/>
              <a:t>had little or no effect on overall mortality, initiation of ventilation and duration of hospital stay in </a:t>
            </a:r>
            <a:r>
              <a:rPr lang="en-US" sz="1200" b="1" dirty="0"/>
              <a:t>hospitalized patients </a:t>
            </a:r>
            <a:r>
              <a:rPr lang="en-US" sz="1200" dirty="0"/>
              <a:t>– pre-print on </a:t>
            </a:r>
            <a:r>
              <a:rPr lang="en-US" sz="1200" dirty="0" err="1"/>
              <a:t>MedRxiv</a:t>
            </a:r>
            <a:r>
              <a:rPr lang="en-US" sz="1200" dirty="0"/>
              <a:t>, October 2020. Pre-print. </a:t>
            </a:r>
            <a:r>
              <a:rPr lang="en-US" sz="1200" b="1" dirty="0"/>
              <a:t>Not peer reviewed</a:t>
            </a:r>
          </a:p>
        </p:txBody>
      </p:sp>
      <p:sp>
        <p:nvSpPr>
          <p:cNvPr id="22" name="Rettangolo 21"/>
          <p:cNvSpPr/>
          <p:nvPr/>
        </p:nvSpPr>
        <p:spPr>
          <a:xfrm>
            <a:off x="6260632" y="6413698"/>
            <a:ext cx="5809604" cy="307777"/>
          </a:xfrm>
          <a:prstGeom prst="rect">
            <a:avLst/>
          </a:prstGeom>
        </p:spPr>
        <p:txBody>
          <a:bodyPr wrap="none">
            <a:spAutoFit/>
          </a:bodyPr>
          <a:lstStyle/>
          <a:p>
            <a:r>
              <a:rPr lang="en-US" b="1" dirty="0">
                <a:solidFill>
                  <a:srgbClr val="FF0000"/>
                </a:solidFill>
                <a:latin typeface="Arial" panose="020B0604020202020204" pitchFamily="34" charset="0"/>
              </a:rPr>
              <a:t>*</a:t>
            </a:r>
            <a:r>
              <a:rPr lang="en-US" b="1" dirty="0" err="1">
                <a:solidFill>
                  <a:srgbClr val="3C4245"/>
                </a:solidFill>
                <a:latin typeface="Arial" panose="020B0604020202020204" pitchFamily="34" charset="0"/>
              </a:rPr>
              <a:t>studi</a:t>
            </a:r>
            <a:r>
              <a:rPr lang="en-US" b="1" dirty="0">
                <a:solidFill>
                  <a:srgbClr val="3C4245"/>
                </a:solidFill>
                <a:latin typeface="Arial" panose="020B0604020202020204" pitchFamily="34" charset="0"/>
              </a:rPr>
              <a:t> </a:t>
            </a:r>
            <a:r>
              <a:rPr lang="en-US" b="1" dirty="0" err="1">
                <a:solidFill>
                  <a:srgbClr val="3C4245"/>
                </a:solidFill>
                <a:latin typeface="Arial" panose="020B0604020202020204" pitchFamily="34" charset="0"/>
              </a:rPr>
              <a:t>considerati</a:t>
            </a:r>
            <a:r>
              <a:rPr lang="en-US" b="1" dirty="0">
                <a:solidFill>
                  <a:srgbClr val="3C4245"/>
                </a:solidFill>
                <a:latin typeface="Arial" panose="020B0604020202020204" pitchFamily="34" charset="0"/>
              </a:rPr>
              <a:t> da AIFA </a:t>
            </a:r>
            <a:r>
              <a:rPr lang="en-US" b="1" dirty="0" err="1">
                <a:solidFill>
                  <a:srgbClr val="3C4245"/>
                </a:solidFill>
                <a:latin typeface="Arial" panose="020B0604020202020204" pitchFamily="34" charset="0"/>
              </a:rPr>
              <a:t>nella</a:t>
            </a:r>
            <a:r>
              <a:rPr lang="en-US" b="1" dirty="0">
                <a:solidFill>
                  <a:srgbClr val="3C4245"/>
                </a:solidFill>
                <a:latin typeface="Arial" panose="020B0604020202020204" pitchFamily="34" charset="0"/>
              </a:rPr>
              <a:t> </a:t>
            </a:r>
            <a:r>
              <a:rPr lang="en-US" b="1" dirty="0" err="1">
                <a:solidFill>
                  <a:srgbClr val="3C4245"/>
                </a:solidFill>
                <a:latin typeface="Arial" panose="020B0604020202020204" pitchFamily="34" charset="0"/>
              </a:rPr>
              <a:t>determinazione</a:t>
            </a:r>
            <a:r>
              <a:rPr lang="en-US" b="1" dirty="0">
                <a:solidFill>
                  <a:srgbClr val="3C4245"/>
                </a:solidFill>
                <a:latin typeface="Arial" panose="020B0604020202020204" pitchFamily="34" charset="0"/>
              </a:rPr>
              <a:t> del 22 </a:t>
            </a:r>
            <a:r>
              <a:rPr lang="en-US" b="1" dirty="0" err="1">
                <a:solidFill>
                  <a:srgbClr val="3C4245"/>
                </a:solidFill>
                <a:latin typeface="Arial" panose="020B0604020202020204" pitchFamily="34" charset="0"/>
              </a:rPr>
              <a:t>luglio</a:t>
            </a:r>
            <a:r>
              <a:rPr lang="en-US" b="1" dirty="0">
                <a:solidFill>
                  <a:srgbClr val="3C4245"/>
                </a:solidFill>
                <a:latin typeface="Arial" panose="020B0604020202020204" pitchFamily="34" charset="0"/>
              </a:rPr>
              <a:t> 2020 </a:t>
            </a:r>
            <a:endParaRPr lang="it-IT" dirty="0"/>
          </a:p>
        </p:txBody>
      </p:sp>
    </p:spTree>
    <p:extLst>
      <p:ext uri="{BB962C8B-B14F-4D97-AF65-F5344CB8AC3E}">
        <p14:creationId xmlns:p14="http://schemas.microsoft.com/office/powerpoint/2010/main" val="1068085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9" name="Immagine 8"/>
          <p:cNvPicPr>
            <a:picLocks noChangeAspect="1"/>
          </p:cNvPicPr>
          <p:nvPr/>
        </p:nvPicPr>
        <p:blipFill>
          <a:blip r:embed="rId3"/>
          <a:stretch>
            <a:fillRect/>
          </a:stretch>
        </p:blipFill>
        <p:spPr>
          <a:xfrm>
            <a:off x="2282910" y="3646553"/>
            <a:ext cx="6421241" cy="2126239"/>
          </a:xfrm>
          <a:prstGeom prst="rect">
            <a:avLst/>
          </a:prstGeom>
        </p:spPr>
      </p:pic>
      <p:pic>
        <p:nvPicPr>
          <p:cNvPr id="10" name="Google Shape;109;p2"/>
          <p:cNvPicPr preferRelativeResize="0"/>
          <p:nvPr/>
        </p:nvPicPr>
        <p:blipFill>
          <a:blip r:embed="rId4">
            <a:alphaModFix/>
          </a:blip>
          <a:stretch>
            <a:fillRect/>
          </a:stretch>
        </p:blipFill>
        <p:spPr>
          <a:xfrm>
            <a:off x="4876012" y="2976345"/>
            <a:ext cx="1385739" cy="912649"/>
          </a:xfrm>
          <a:prstGeom prst="rect">
            <a:avLst/>
          </a:prstGeom>
          <a:noFill/>
          <a:ln>
            <a:noFill/>
          </a:ln>
        </p:spPr>
      </p:pic>
      <p:sp>
        <p:nvSpPr>
          <p:cNvPr id="141" name="Google Shape;141;p5"/>
          <p:cNvSpPr/>
          <p:nvPr/>
        </p:nvSpPr>
        <p:spPr>
          <a:xfrm>
            <a:off x="1728301" y="383525"/>
            <a:ext cx="8735400" cy="76940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it-IT" sz="4400" b="1" i="0" strike="noStrike" cap="none" dirty="0">
                <a:solidFill>
                  <a:schemeClr val="dk1"/>
                </a:solidFill>
                <a:latin typeface="Calibri"/>
                <a:ea typeface="Calibri"/>
                <a:cs typeface="Calibri"/>
                <a:sym typeface="Calibri"/>
              </a:rPr>
              <a:t>Qual è lo scopo di questa ricerca?</a:t>
            </a:r>
            <a:endParaRPr sz="1400" b="0" i="0" strike="noStrike" cap="none" dirty="0">
              <a:solidFill>
                <a:srgbClr val="000000"/>
              </a:solidFill>
              <a:latin typeface="Arial"/>
              <a:ea typeface="Arial"/>
              <a:cs typeface="Arial"/>
              <a:sym typeface="Arial"/>
            </a:endParaRPr>
          </a:p>
        </p:txBody>
      </p:sp>
      <p:sp>
        <p:nvSpPr>
          <p:cNvPr id="142" name="Google Shape;142;p5"/>
          <p:cNvSpPr/>
          <p:nvPr/>
        </p:nvSpPr>
        <p:spPr>
          <a:xfrm>
            <a:off x="733801" y="1308710"/>
            <a:ext cx="10879200" cy="17542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it-IT" sz="1800" b="0" i="0" u="none" strike="noStrike" cap="none" dirty="0">
                <a:solidFill>
                  <a:srgbClr val="000000"/>
                </a:solidFill>
                <a:latin typeface="Calibri"/>
                <a:ea typeface="Calibri"/>
                <a:cs typeface="Calibri"/>
                <a:sym typeface="Calibri"/>
              </a:rPr>
              <a:t>Lo scopo di questa ricerca è quello di valutare se l’utilizzo di </a:t>
            </a:r>
            <a:r>
              <a:rPr lang="it-IT" sz="1800" b="0" i="0" u="none" strike="noStrike" cap="none" dirty="0" err="1">
                <a:solidFill>
                  <a:srgbClr val="000000"/>
                </a:solidFill>
                <a:latin typeface="Calibri"/>
                <a:ea typeface="Calibri"/>
                <a:cs typeface="Calibri"/>
                <a:sym typeface="Calibri"/>
              </a:rPr>
              <a:t>idrossiclorochina</a:t>
            </a:r>
            <a:r>
              <a:rPr lang="it-IT" sz="1800" b="0" i="0" u="none" strike="noStrike" cap="none" dirty="0">
                <a:solidFill>
                  <a:srgbClr val="000000"/>
                </a:solidFill>
                <a:latin typeface="Calibri"/>
                <a:ea typeface="Calibri"/>
                <a:cs typeface="Calibri"/>
                <a:sym typeface="Calibri"/>
              </a:rPr>
              <a:t> sia efficace:</a:t>
            </a:r>
            <a:endParaRPr sz="1800" b="0" i="0" u="none" strike="noStrike" cap="none" dirty="0">
              <a:solidFill>
                <a:srgbClr val="000000"/>
              </a:solidFill>
              <a:sym typeface="Arial"/>
            </a:endParaRPr>
          </a:p>
          <a:p>
            <a:pPr marL="0" marR="0" lvl="0" indent="0" algn="l" rtl="0">
              <a:lnSpc>
                <a:spcPct val="100000"/>
              </a:lnSpc>
              <a:spcBef>
                <a:spcPts val="0"/>
              </a:spcBef>
              <a:spcAft>
                <a:spcPts val="0"/>
              </a:spcAft>
              <a:buClr>
                <a:srgbClr val="000000"/>
              </a:buClr>
              <a:buSzPts val="2800"/>
              <a:buFont typeface="Arial"/>
              <a:buNone/>
            </a:pPr>
            <a:endParaRPr sz="1800" b="0" i="0" u="none" strike="noStrike" cap="none" dirty="0">
              <a:solidFill>
                <a:srgbClr val="000000"/>
              </a:solidFill>
              <a:latin typeface="Calibri"/>
              <a:ea typeface="Calibri"/>
              <a:cs typeface="Calibri"/>
              <a:sym typeface="Calibri"/>
            </a:endParaRPr>
          </a:p>
          <a:p>
            <a:pPr marR="0" lvl="0" algn="just" rtl="0">
              <a:lnSpc>
                <a:spcPct val="100000"/>
              </a:lnSpc>
              <a:spcBef>
                <a:spcPts val="0"/>
              </a:spcBef>
              <a:spcAft>
                <a:spcPts val="0"/>
              </a:spcAft>
              <a:buClr>
                <a:srgbClr val="000000"/>
              </a:buClr>
              <a:buSzPts val="2800"/>
            </a:pPr>
            <a:r>
              <a:rPr lang="it-IT" sz="1800" b="0" i="0" u="none" strike="noStrike" cap="none" dirty="0">
                <a:solidFill>
                  <a:srgbClr val="000000"/>
                </a:solidFill>
                <a:latin typeface="Calibri"/>
                <a:ea typeface="Calibri"/>
                <a:cs typeface="Calibri"/>
                <a:sym typeface="Calibri"/>
              </a:rPr>
              <a:t>1. nella prevenzione dell’infezione da SARS-CoV-2 o della sintomatologia da COVID-19 in una popolazione di soggetti es</a:t>
            </a:r>
            <a:r>
              <a:rPr lang="it-IT" sz="1800" dirty="0">
                <a:latin typeface="Calibri"/>
                <a:ea typeface="Calibri"/>
                <a:cs typeface="Calibri"/>
                <a:sym typeface="Calibri"/>
              </a:rPr>
              <a:t>posti a SARS-CoV-2</a:t>
            </a:r>
            <a:r>
              <a:rPr lang="it-IT" sz="1800" b="0" i="0" u="none" strike="noStrike" cap="none" dirty="0">
                <a:solidFill>
                  <a:srgbClr val="000000"/>
                </a:solidFill>
                <a:latin typeface="Calibri"/>
                <a:ea typeface="Calibri"/>
                <a:cs typeface="Calibri"/>
                <a:sym typeface="Calibri"/>
              </a:rPr>
              <a:t>, costituita dai convi</a:t>
            </a:r>
            <a:r>
              <a:rPr lang="it-IT" sz="1800" dirty="0">
                <a:latin typeface="Calibri"/>
                <a:ea typeface="Calibri"/>
                <a:cs typeface="Calibri"/>
                <a:sym typeface="Calibri"/>
              </a:rPr>
              <a:t>venti e dai </a:t>
            </a:r>
            <a:r>
              <a:rPr lang="it-IT" sz="1800" b="0" i="0" u="none" strike="noStrike" cap="none" dirty="0">
                <a:solidFill>
                  <a:srgbClr val="000000"/>
                </a:solidFill>
                <a:latin typeface="Calibri"/>
                <a:ea typeface="Calibri"/>
                <a:cs typeface="Calibri"/>
                <a:sym typeface="Calibri"/>
              </a:rPr>
              <a:t>contatti stretti di pazienti con COVID-19</a:t>
            </a:r>
            <a:endParaRPr sz="1800" b="0" i="0" u="none" strike="noStrike" cap="none" dirty="0">
              <a:solidFill>
                <a:srgbClr val="000000"/>
              </a:solidFill>
              <a:sym typeface="Arial"/>
            </a:endParaRPr>
          </a:p>
          <a:p>
            <a:pPr marL="342900" marR="0" lvl="0" indent="-165100" algn="l" rtl="0">
              <a:lnSpc>
                <a:spcPct val="100000"/>
              </a:lnSpc>
              <a:spcBef>
                <a:spcPts val="0"/>
              </a:spcBef>
              <a:spcAft>
                <a:spcPts val="0"/>
              </a:spcAft>
              <a:buClr>
                <a:schemeClr val="dk1"/>
              </a:buClr>
              <a:buSzPts val="2800"/>
              <a:buFont typeface="Calibri"/>
              <a:buNone/>
            </a:pPr>
            <a:endParaRPr sz="1800" b="0" i="0" u="none" strike="noStrike" cap="none" dirty="0">
              <a:solidFill>
                <a:srgbClr val="000000"/>
              </a:solidFill>
              <a:latin typeface="Calibri"/>
              <a:ea typeface="Calibri"/>
              <a:cs typeface="Calibri"/>
              <a:sym typeface="Calibri"/>
            </a:endParaRPr>
          </a:p>
          <a:p>
            <a:pPr marR="0" lvl="0" algn="l" rtl="0">
              <a:lnSpc>
                <a:spcPct val="100000"/>
              </a:lnSpc>
              <a:spcBef>
                <a:spcPts val="0"/>
              </a:spcBef>
              <a:spcAft>
                <a:spcPts val="0"/>
              </a:spcAft>
              <a:buClr>
                <a:srgbClr val="000000"/>
              </a:buClr>
              <a:buSzPts val="2800"/>
            </a:pPr>
            <a:r>
              <a:rPr lang="it-IT" sz="1800" b="0" i="0" u="none" strike="noStrike" cap="none" dirty="0">
                <a:solidFill>
                  <a:srgbClr val="000000"/>
                </a:solidFill>
                <a:latin typeface="Calibri"/>
                <a:ea typeface="Calibri"/>
                <a:cs typeface="Calibri"/>
                <a:sym typeface="Calibri"/>
              </a:rPr>
              <a:t>2. nel trattamento precoce di pazienti con COVID-19, asintomatici o che presentano sintomi lievi.  </a:t>
            </a:r>
            <a:endParaRPr sz="1800" b="0" i="0" u="none" strike="noStrike" cap="none" dirty="0">
              <a:solidFill>
                <a:schemeClr val="dk1"/>
              </a:solidFill>
              <a:latin typeface="Calibri"/>
              <a:ea typeface="Calibri"/>
              <a:cs typeface="Calibri"/>
              <a:sym typeface="Calibri"/>
            </a:endParaRPr>
          </a:p>
        </p:txBody>
      </p:sp>
      <p:sp>
        <p:nvSpPr>
          <p:cNvPr id="143" name="Google Shape;143;p5"/>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it-IT"/>
              <a:t>6</a:t>
            </a:fld>
            <a:endParaRPr/>
          </a:p>
        </p:txBody>
      </p:sp>
      <p:sp>
        <p:nvSpPr>
          <p:cNvPr id="11" name="Rettangolo 10"/>
          <p:cNvSpPr/>
          <p:nvPr/>
        </p:nvSpPr>
        <p:spPr>
          <a:xfrm>
            <a:off x="4011102" y="3888994"/>
            <a:ext cx="3115560" cy="2266711"/>
          </a:xfrm>
          <a:prstGeom prst="rect">
            <a:avLst/>
          </a:prstGeom>
          <a:noFill/>
          <a:ln w="38100">
            <a:solidFill>
              <a:srgbClr val="180A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3" name="Google Shape;153;p6"/>
          <p:cNvSpPr/>
          <p:nvPr/>
        </p:nvSpPr>
        <p:spPr>
          <a:xfrm>
            <a:off x="691575" y="1574625"/>
            <a:ext cx="10662300" cy="31920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400"/>
              <a:buFont typeface="Arial"/>
              <a:buNone/>
            </a:pPr>
            <a:r>
              <a:rPr lang="it-IT" sz="2400" b="0" i="0" u="none" strike="noStrike" cap="none" dirty="0">
                <a:solidFill>
                  <a:srgbClr val="000000"/>
                </a:solidFill>
                <a:latin typeface="Calibri"/>
                <a:ea typeface="Calibri"/>
                <a:cs typeface="Calibri"/>
                <a:sym typeface="Calibri"/>
              </a:rPr>
              <a:t>Può partecipare alla ricerca chi:</a:t>
            </a:r>
            <a:endParaRPr sz="1400" b="0" i="0" u="none" strike="noStrike" cap="none" dirty="0">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2400"/>
              <a:buFont typeface="Arial"/>
              <a:buNone/>
            </a:pPr>
            <a:r>
              <a:rPr lang="it-IT" sz="2400" b="0" i="0" u="none" strike="noStrike" cap="none" dirty="0">
                <a:solidFill>
                  <a:srgbClr val="000000"/>
                </a:solidFill>
                <a:latin typeface="Calibri"/>
                <a:ea typeface="Calibri"/>
                <a:cs typeface="Calibri"/>
                <a:sym typeface="Calibri"/>
              </a:rPr>
              <a:t>1. convive o ha avuto contatti ravvicinati con un soggetto affetto da COVID-19</a:t>
            </a:r>
            <a:endParaRPr sz="1400" b="0" i="0" u="none" strike="noStrike" cap="none" dirty="0">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2400"/>
              <a:buFont typeface="Arial"/>
              <a:buNone/>
            </a:pPr>
            <a:r>
              <a:rPr lang="it-IT" sz="2400" b="0" i="0" u="none" strike="noStrike" cap="none" dirty="0">
                <a:solidFill>
                  <a:srgbClr val="000000"/>
                </a:solidFill>
                <a:latin typeface="Calibri"/>
                <a:ea typeface="Calibri"/>
                <a:cs typeface="Calibri"/>
                <a:sym typeface="Calibri"/>
              </a:rPr>
              <a:t>OPPURE</a:t>
            </a:r>
            <a:endParaRPr sz="1400" b="0" i="0" u="none" strike="noStrike" cap="none" dirty="0">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2400"/>
              <a:buFont typeface="Arial"/>
              <a:buNone/>
            </a:pPr>
            <a:r>
              <a:rPr lang="it-IT" sz="2400" b="0" i="0" u="none" strike="noStrike" cap="none" dirty="0">
                <a:solidFill>
                  <a:srgbClr val="000000"/>
                </a:solidFill>
                <a:latin typeface="Calibri"/>
                <a:ea typeface="Calibri"/>
                <a:cs typeface="Calibri"/>
                <a:sym typeface="Calibri"/>
              </a:rPr>
              <a:t>2.  è affetto da COVID-19 ma è asintomatico/a o presenta solo sintomi lievi e non è in trattamento con farmaci per COVID-19.</a:t>
            </a:r>
            <a:endParaRPr sz="2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dirty="0">
              <a:solidFill>
                <a:schemeClr val="dk1"/>
              </a:solidFill>
              <a:latin typeface="Calibri"/>
              <a:ea typeface="Calibri"/>
              <a:cs typeface="Calibri"/>
              <a:sym typeface="Calibri"/>
            </a:endParaRPr>
          </a:p>
        </p:txBody>
      </p:sp>
      <p:sp>
        <p:nvSpPr>
          <p:cNvPr id="152" name="Google Shape;152;p6"/>
          <p:cNvSpPr/>
          <p:nvPr/>
        </p:nvSpPr>
        <p:spPr>
          <a:xfrm>
            <a:off x="2573825" y="542400"/>
            <a:ext cx="7913700" cy="8694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it-IT" sz="4400" b="1" i="0" strike="noStrike" cap="none" dirty="0">
                <a:solidFill>
                  <a:schemeClr val="dk1"/>
                </a:solidFill>
                <a:latin typeface="Calibri"/>
                <a:ea typeface="Calibri"/>
                <a:cs typeface="Calibri"/>
                <a:sym typeface="Calibri"/>
              </a:rPr>
              <a:t>Chi può partecipare alla ricerca?</a:t>
            </a:r>
            <a:endParaRPr sz="1400" b="0" i="0"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400"/>
              <a:buFont typeface="Arial"/>
              <a:buNone/>
            </a:pPr>
            <a:endParaRPr sz="4400" b="1" i="0" u="sng" strike="noStrike" cap="none" dirty="0">
              <a:solidFill>
                <a:schemeClr val="dk1"/>
              </a:solidFill>
              <a:latin typeface="Calibri"/>
              <a:ea typeface="Calibri"/>
              <a:cs typeface="Calibri"/>
              <a:sym typeface="Calibri"/>
            </a:endParaRPr>
          </a:p>
        </p:txBody>
      </p:sp>
      <p:sp>
        <p:nvSpPr>
          <p:cNvPr id="154" name="Google Shape;154;p6"/>
          <p:cNvSpPr/>
          <p:nvPr/>
        </p:nvSpPr>
        <p:spPr>
          <a:xfrm>
            <a:off x="743397" y="4918050"/>
            <a:ext cx="10521634" cy="95406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it-IT" sz="2800" b="1" i="0" strike="noStrike" cap="none" dirty="0">
                <a:solidFill>
                  <a:schemeClr val="dk1"/>
                </a:solidFill>
                <a:latin typeface="Calibri"/>
                <a:ea typeface="Calibri"/>
                <a:cs typeface="Calibri"/>
                <a:sym typeface="Calibri"/>
              </a:rPr>
              <a:t>E’ previsto l’arruolamento di</a:t>
            </a:r>
            <a:r>
              <a:rPr lang="it-IT" sz="2800" b="1" dirty="0">
                <a:solidFill>
                  <a:schemeClr val="dk1"/>
                </a:solidFill>
                <a:latin typeface="Calibri"/>
                <a:ea typeface="Calibri"/>
                <a:cs typeface="Calibri"/>
                <a:sym typeface="Calibri"/>
              </a:rPr>
              <a:t> </a:t>
            </a:r>
            <a:r>
              <a:rPr lang="it-IT" sz="2800" b="1" i="0" strike="noStrike" cap="none" dirty="0">
                <a:solidFill>
                  <a:schemeClr val="dk1"/>
                </a:solidFill>
                <a:latin typeface="Calibri"/>
                <a:ea typeface="Calibri"/>
                <a:cs typeface="Calibri"/>
                <a:sym typeface="Calibri"/>
              </a:rPr>
              <a:t>circa </a:t>
            </a:r>
            <a:r>
              <a:rPr lang="it-IT" sz="2800" b="1" dirty="0">
                <a:solidFill>
                  <a:schemeClr val="dk1"/>
                </a:solidFill>
                <a:latin typeface="Calibri"/>
                <a:ea typeface="Calibri"/>
                <a:cs typeface="Calibri"/>
                <a:sym typeface="Calibri"/>
              </a:rPr>
              <a:t>23</a:t>
            </a:r>
            <a:r>
              <a:rPr lang="it-IT" sz="2800" b="1" i="0" strike="noStrike" cap="none" dirty="0">
                <a:solidFill>
                  <a:schemeClr val="dk1"/>
                </a:solidFill>
                <a:latin typeface="Calibri"/>
                <a:ea typeface="Calibri"/>
                <a:cs typeface="Calibri"/>
                <a:sym typeface="Calibri"/>
              </a:rPr>
              <a:t>00 soggetti, di cui 300 casi indice e 2000 contatti </a:t>
            </a:r>
            <a:r>
              <a:rPr lang="it-IT" sz="2800" b="1" i="0" u="sng" strike="noStrike" cap="none" dirty="0">
                <a:solidFill>
                  <a:schemeClr val="dk1"/>
                </a:solidFill>
                <a:latin typeface="Calibri"/>
                <a:ea typeface="Calibri"/>
                <a:cs typeface="Calibri"/>
                <a:sym typeface="Calibri"/>
              </a:rPr>
              <a:t> </a:t>
            </a:r>
            <a:endParaRPr sz="2800" b="1" i="0" u="sng" strike="noStrike" cap="none" dirty="0">
              <a:solidFill>
                <a:schemeClr val="dk1"/>
              </a:solidFill>
              <a:latin typeface="Calibri"/>
              <a:ea typeface="Calibri"/>
              <a:cs typeface="Calibri"/>
              <a:sym typeface="Calibri"/>
            </a:endParaRPr>
          </a:p>
        </p:txBody>
      </p:sp>
      <p:sp>
        <p:nvSpPr>
          <p:cNvPr id="155" name="Google Shape;155;p6"/>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it-IT"/>
              <a:t>7</a:t>
            </a:fld>
            <a:endParaRPr/>
          </a:p>
        </p:txBody>
      </p:sp>
      <p:grpSp>
        <p:nvGrpSpPr>
          <p:cNvPr id="156" name="Google Shape;156;p6"/>
          <p:cNvGrpSpPr/>
          <p:nvPr/>
        </p:nvGrpSpPr>
        <p:grpSpPr>
          <a:xfrm>
            <a:off x="0" y="5877650"/>
            <a:ext cx="5440488" cy="980350"/>
            <a:chOff x="114625" y="6850"/>
            <a:chExt cx="5440488" cy="980350"/>
          </a:xfrm>
        </p:grpSpPr>
        <p:pic>
          <p:nvPicPr>
            <p:cNvPr id="157" name="Google Shape;157;p6"/>
            <p:cNvPicPr preferRelativeResize="0"/>
            <p:nvPr/>
          </p:nvPicPr>
          <p:blipFill>
            <a:blip r:embed="rId3">
              <a:alphaModFix/>
            </a:blip>
            <a:stretch>
              <a:fillRect/>
            </a:stretch>
          </p:blipFill>
          <p:spPr>
            <a:xfrm>
              <a:off x="114625" y="104291"/>
              <a:ext cx="2642038" cy="602384"/>
            </a:xfrm>
            <a:prstGeom prst="rect">
              <a:avLst/>
            </a:prstGeom>
            <a:noFill/>
            <a:ln>
              <a:noFill/>
            </a:ln>
          </p:spPr>
        </p:pic>
        <p:pic>
          <p:nvPicPr>
            <p:cNvPr id="158" name="Google Shape;158;p6"/>
            <p:cNvPicPr preferRelativeResize="0"/>
            <p:nvPr/>
          </p:nvPicPr>
          <p:blipFill>
            <a:blip r:embed="rId4">
              <a:alphaModFix/>
            </a:blip>
            <a:stretch>
              <a:fillRect/>
            </a:stretch>
          </p:blipFill>
          <p:spPr>
            <a:xfrm>
              <a:off x="2806851" y="6850"/>
              <a:ext cx="1822625" cy="980350"/>
            </a:xfrm>
            <a:prstGeom prst="rect">
              <a:avLst/>
            </a:prstGeom>
            <a:noFill/>
            <a:ln>
              <a:noFill/>
            </a:ln>
          </p:spPr>
        </p:pic>
        <p:pic>
          <p:nvPicPr>
            <p:cNvPr id="159" name="Google Shape;159;p6"/>
            <p:cNvPicPr preferRelativeResize="0"/>
            <p:nvPr/>
          </p:nvPicPr>
          <p:blipFill>
            <a:blip r:embed="rId5">
              <a:alphaModFix/>
            </a:blip>
            <a:stretch>
              <a:fillRect/>
            </a:stretch>
          </p:blipFill>
          <p:spPr>
            <a:xfrm>
              <a:off x="4707433" y="12757"/>
              <a:ext cx="847680" cy="785461"/>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7"/>
          <p:cNvSpPr/>
          <p:nvPr/>
        </p:nvSpPr>
        <p:spPr>
          <a:xfrm>
            <a:off x="3842525" y="1709049"/>
            <a:ext cx="3006900" cy="1441500"/>
          </a:xfrm>
          <a:prstGeom prst="roundRect">
            <a:avLst>
              <a:gd name="adj" fmla="val 16667"/>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5" name="Google Shape;165;p7"/>
          <p:cNvSpPr txBox="1">
            <a:spLocks noGrp="1"/>
          </p:cNvSpPr>
          <p:nvPr>
            <p:ph type="title"/>
          </p:nvPr>
        </p:nvSpPr>
        <p:spPr>
          <a:xfrm>
            <a:off x="436165" y="147617"/>
            <a:ext cx="11093605"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it-IT" b="1"/>
              <a:t>In che cosa consiste lo studio?</a:t>
            </a:r>
            <a:endParaRPr/>
          </a:p>
        </p:txBody>
      </p:sp>
      <p:cxnSp>
        <p:nvCxnSpPr>
          <p:cNvPr id="166" name="Google Shape;166;p7"/>
          <p:cNvCxnSpPr/>
          <p:nvPr/>
        </p:nvCxnSpPr>
        <p:spPr>
          <a:xfrm flipH="1">
            <a:off x="3394234" y="3212699"/>
            <a:ext cx="1043400" cy="832800"/>
          </a:xfrm>
          <a:prstGeom prst="straightConnector1">
            <a:avLst/>
          </a:prstGeom>
          <a:noFill/>
          <a:ln w="9525" cap="flat" cmpd="sng">
            <a:solidFill>
              <a:schemeClr val="accent1"/>
            </a:solidFill>
            <a:prstDash val="solid"/>
            <a:miter lim="800000"/>
            <a:headEnd type="none" w="sm" len="sm"/>
            <a:tailEnd type="triangle" w="med" len="med"/>
          </a:ln>
        </p:spPr>
      </p:cxnSp>
      <p:cxnSp>
        <p:nvCxnSpPr>
          <p:cNvPr id="167" name="Google Shape;167;p7"/>
          <p:cNvCxnSpPr/>
          <p:nvPr/>
        </p:nvCxnSpPr>
        <p:spPr>
          <a:xfrm>
            <a:off x="6352127" y="3235521"/>
            <a:ext cx="1068300" cy="823500"/>
          </a:xfrm>
          <a:prstGeom prst="straightConnector1">
            <a:avLst/>
          </a:prstGeom>
          <a:noFill/>
          <a:ln w="9525" cap="flat" cmpd="sng">
            <a:solidFill>
              <a:schemeClr val="accent1"/>
            </a:solidFill>
            <a:prstDash val="solid"/>
            <a:miter lim="800000"/>
            <a:headEnd type="none" w="sm" len="sm"/>
            <a:tailEnd type="triangle" w="med" len="med"/>
          </a:ln>
        </p:spPr>
      </p:cxnSp>
      <p:sp>
        <p:nvSpPr>
          <p:cNvPr id="168" name="Google Shape;168;p7"/>
          <p:cNvSpPr txBox="1"/>
          <p:nvPr/>
        </p:nvSpPr>
        <p:spPr>
          <a:xfrm>
            <a:off x="3799421" y="3312348"/>
            <a:ext cx="3166800" cy="646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it-IT" sz="1800" b="0" i="0" u="none" strike="noStrike" cap="none">
                <a:solidFill>
                  <a:schemeClr val="dk1"/>
                </a:solidFill>
                <a:latin typeface="Calibri"/>
                <a:ea typeface="Calibri"/>
                <a:cs typeface="Calibri"/>
                <a:sym typeface="Calibri"/>
              </a:rPr>
              <a:t>Assegnazione casuale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it-IT" sz="1800" b="0" i="0" u="none" strike="noStrike" cap="none">
                <a:solidFill>
                  <a:schemeClr val="dk1"/>
                </a:solidFill>
                <a:latin typeface="Calibri"/>
                <a:ea typeface="Calibri"/>
                <a:cs typeface="Calibri"/>
                <a:sym typeface="Calibri"/>
              </a:rPr>
              <a:t>2:1</a:t>
            </a:r>
            <a:endParaRPr sz="1800" b="0" i="0" u="none" strike="noStrike" cap="none">
              <a:solidFill>
                <a:schemeClr val="dk1"/>
              </a:solidFill>
              <a:latin typeface="Calibri"/>
              <a:ea typeface="Calibri"/>
              <a:cs typeface="Calibri"/>
              <a:sym typeface="Calibri"/>
            </a:endParaRPr>
          </a:p>
        </p:txBody>
      </p:sp>
      <p:pic>
        <p:nvPicPr>
          <p:cNvPr id="169" name="Google Shape;169;p7"/>
          <p:cNvPicPr preferRelativeResize="0"/>
          <p:nvPr/>
        </p:nvPicPr>
        <p:blipFill rotWithShape="1">
          <a:blip r:embed="rId3">
            <a:alphaModFix/>
          </a:blip>
          <a:srcRect/>
          <a:stretch/>
        </p:blipFill>
        <p:spPr>
          <a:xfrm>
            <a:off x="8412851" y="1879817"/>
            <a:ext cx="211188" cy="431300"/>
          </a:xfrm>
          <a:prstGeom prst="rect">
            <a:avLst/>
          </a:prstGeom>
          <a:noFill/>
          <a:ln>
            <a:noFill/>
          </a:ln>
        </p:spPr>
      </p:pic>
      <p:sp>
        <p:nvSpPr>
          <p:cNvPr id="170" name="Google Shape;170;p7"/>
          <p:cNvSpPr txBox="1"/>
          <p:nvPr/>
        </p:nvSpPr>
        <p:spPr>
          <a:xfrm>
            <a:off x="8725018" y="2347019"/>
            <a:ext cx="2152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it-IT" sz="1200" b="0" i="0" u="none" strike="noStrike" cap="none">
                <a:solidFill>
                  <a:schemeClr val="dk1"/>
                </a:solidFill>
                <a:latin typeface="Calibri"/>
                <a:ea typeface="Calibri"/>
                <a:cs typeface="Calibri"/>
                <a:sym typeface="Calibri"/>
              </a:rPr>
              <a:t>So</a:t>
            </a:r>
            <a:r>
              <a:rPr lang="it-IT" sz="1100" b="0" i="0" u="none" strike="noStrike" cap="none">
                <a:solidFill>
                  <a:schemeClr val="dk1"/>
                </a:solidFill>
                <a:latin typeface="Calibri"/>
                <a:ea typeface="Calibri"/>
                <a:cs typeface="Calibri"/>
                <a:sym typeface="Calibri"/>
              </a:rPr>
              <a:t>ggetti</a:t>
            </a:r>
            <a:r>
              <a:rPr lang="it-IT" sz="1100"/>
              <a:t> esposti a SARS-CoV-2</a:t>
            </a:r>
            <a:r>
              <a:rPr lang="it-IT" sz="1100">
                <a:solidFill>
                  <a:schemeClr val="dk1"/>
                </a:solidFill>
                <a:latin typeface="Calibri"/>
                <a:ea typeface="Calibri"/>
                <a:cs typeface="Calibri"/>
                <a:sym typeface="Calibri"/>
              </a:rPr>
              <a:t> (c</a:t>
            </a:r>
            <a:r>
              <a:rPr lang="it-IT" sz="1100" b="0" i="0" u="none" strike="noStrike" cap="none">
                <a:solidFill>
                  <a:schemeClr val="dk1"/>
                </a:solidFill>
                <a:latin typeface="Calibri"/>
                <a:ea typeface="Calibri"/>
                <a:cs typeface="Calibri"/>
                <a:sym typeface="Calibri"/>
              </a:rPr>
              <a:t>onv</a:t>
            </a:r>
            <a:r>
              <a:rPr lang="it-IT" sz="1200" b="0" i="0" u="none" strike="noStrike" cap="none">
                <a:solidFill>
                  <a:schemeClr val="dk1"/>
                </a:solidFill>
                <a:latin typeface="Calibri"/>
                <a:ea typeface="Calibri"/>
                <a:cs typeface="Calibri"/>
                <a:sym typeface="Calibri"/>
              </a:rPr>
              <a:t>iventi, contatti stretti)</a:t>
            </a:r>
            <a:endParaRPr sz="1200" b="0" i="0" u="none" strike="noStrike" cap="none">
              <a:solidFill>
                <a:schemeClr val="dk1"/>
              </a:solidFill>
              <a:latin typeface="Calibri"/>
              <a:ea typeface="Calibri"/>
              <a:cs typeface="Calibri"/>
              <a:sym typeface="Calibri"/>
            </a:endParaRPr>
          </a:p>
        </p:txBody>
      </p:sp>
      <p:sp>
        <p:nvSpPr>
          <p:cNvPr id="171" name="Google Shape;171;p7"/>
          <p:cNvSpPr txBox="1"/>
          <p:nvPr/>
        </p:nvSpPr>
        <p:spPr>
          <a:xfrm>
            <a:off x="8725026" y="1869743"/>
            <a:ext cx="24231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it-IT" sz="1200" b="0" i="0" u="none" strike="noStrike" cap="none">
                <a:solidFill>
                  <a:schemeClr val="dk1"/>
                </a:solidFill>
                <a:latin typeface="Calibri"/>
                <a:ea typeface="Calibri"/>
                <a:cs typeface="Calibri"/>
                <a:sym typeface="Calibri"/>
              </a:rPr>
              <a:t>Soggetti con COVID-19</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it-IT" sz="1200" b="0" i="0" u="none" strike="noStrike" cap="none">
                <a:solidFill>
                  <a:schemeClr val="dk1"/>
                </a:solidFill>
                <a:latin typeface="Calibri"/>
                <a:ea typeface="Calibri"/>
                <a:cs typeface="Calibri"/>
                <a:sym typeface="Calibri"/>
              </a:rPr>
              <a:t>asintomatici o con sintomi lievi</a:t>
            </a:r>
            <a:endParaRPr sz="1200" b="0" i="0" u="none" strike="noStrike" cap="none">
              <a:solidFill>
                <a:schemeClr val="dk1"/>
              </a:solidFill>
              <a:latin typeface="Calibri"/>
              <a:ea typeface="Calibri"/>
              <a:cs typeface="Calibri"/>
              <a:sym typeface="Calibri"/>
            </a:endParaRPr>
          </a:p>
        </p:txBody>
      </p:sp>
      <p:sp>
        <p:nvSpPr>
          <p:cNvPr id="172" name="Google Shape;172;p7"/>
          <p:cNvSpPr txBox="1"/>
          <p:nvPr/>
        </p:nvSpPr>
        <p:spPr>
          <a:xfrm>
            <a:off x="1290927" y="5180900"/>
            <a:ext cx="40926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it-IT" sz="2400" b="1" i="0" u="none" strike="noStrike" cap="none">
                <a:solidFill>
                  <a:schemeClr val="dk1"/>
                </a:solidFill>
                <a:latin typeface="Calibri"/>
                <a:ea typeface="Calibri"/>
                <a:cs typeface="Calibri"/>
                <a:sym typeface="Calibri"/>
              </a:rPr>
              <a:t>Braccio idrossiclorochina</a:t>
            </a:r>
            <a:endParaRPr sz="2400" b="1" i="0" u="none" strike="noStrike" cap="none">
              <a:solidFill>
                <a:schemeClr val="dk1"/>
              </a:solidFill>
              <a:latin typeface="Calibri"/>
              <a:ea typeface="Calibri"/>
              <a:cs typeface="Calibri"/>
              <a:sym typeface="Calibri"/>
            </a:endParaRPr>
          </a:p>
        </p:txBody>
      </p:sp>
      <p:sp>
        <p:nvSpPr>
          <p:cNvPr id="173" name="Google Shape;173;p7"/>
          <p:cNvSpPr txBox="1"/>
          <p:nvPr/>
        </p:nvSpPr>
        <p:spPr>
          <a:xfrm>
            <a:off x="6328087" y="5151109"/>
            <a:ext cx="31668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it-IT" sz="2400" b="1" i="0" u="none" strike="noStrike" cap="none">
                <a:solidFill>
                  <a:schemeClr val="dk1"/>
                </a:solidFill>
                <a:latin typeface="Calibri"/>
                <a:ea typeface="Calibri"/>
                <a:cs typeface="Calibri"/>
                <a:sym typeface="Calibri"/>
              </a:rPr>
              <a:t>Braccio osservazione</a:t>
            </a:r>
            <a:endParaRPr sz="2400" b="1" i="0" u="none" strike="noStrike" cap="none">
              <a:solidFill>
                <a:srgbClr val="000000"/>
              </a:solidFill>
              <a:latin typeface="Arial"/>
              <a:ea typeface="Arial"/>
              <a:cs typeface="Arial"/>
              <a:sym typeface="Arial"/>
            </a:endParaRPr>
          </a:p>
        </p:txBody>
      </p:sp>
      <p:pic>
        <p:nvPicPr>
          <p:cNvPr id="174" name="Google Shape;174;p7"/>
          <p:cNvPicPr preferRelativeResize="0"/>
          <p:nvPr/>
        </p:nvPicPr>
        <p:blipFill rotWithShape="1">
          <a:blip r:embed="rId4">
            <a:alphaModFix/>
          </a:blip>
          <a:srcRect/>
          <a:stretch/>
        </p:blipFill>
        <p:spPr>
          <a:xfrm>
            <a:off x="1166964" y="1864631"/>
            <a:ext cx="1276350" cy="1285875"/>
          </a:xfrm>
          <a:prstGeom prst="rect">
            <a:avLst/>
          </a:prstGeom>
          <a:noFill/>
          <a:ln>
            <a:noFill/>
          </a:ln>
        </p:spPr>
      </p:pic>
      <p:sp>
        <p:nvSpPr>
          <p:cNvPr id="175" name="Google Shape;175;p7"/>
          <p:cNvSpPr/>
          <p:nvPr/>
        </p:nvSpPr>
        <p:spPr>
          <a:xfrm>
            <a:off x="2584304" y="2132722"/>
            <a:ext cx="1144200" cy="642900"/>
          </a:xfrm>
          <a:prstGeom prst="rightArrow">
            <a:avLst>
              <a:gd name="adj1" fmla="val 50000"/>
              <a:gd name="adj2" fmla="val 50000"/>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6" name="Google Shape;176;p7"/>
          <p:cNvPicPr preferRelativeResize="0"/>
          <p:nvPr/>
        </p:nvPicPr>
        <p:blipFill rotWithShape="1">
          <a:blip r:embed="rId5">
            <a:alphaModFix/>
          </a:blip>
          <a:srcRect/>
          <a:stretch/>
        </p:blipFill>
        <p:spPr>
          <a:xfrm>
            <a:off x="4100476" y="1854174"/>
            <a:ext cx="730665" cy="461700"/>
          </a:xfrm>
          <a:prstGeom prst="rect">
            <a:avLst/>
          </a:prstGeom>
          <a:noFill/>
          <a:ln w="12700" cap="flat" cmpd="sng">
            <a:solidFill>
              <a:srgbClr val="42719B"/>
            </a:solidFill>
            <a:prstDash val="solid"/>
            <a:miter lim="8000"/>
            <a:headEnd type="none" w="sm" len="sm"/>
            <a:tailEnd type="none" w="sm" len="sm"/>
          </a:ln>
        </p:spPr>
      </p:pic>
      <p:pic>
        <p:nvPicPr>
          <p:cNvPr id="177" name="Google Shape;177;p7"/>
          <p:cNvPicPr preferRelativeResize="0"/>
          <p:nvPr/>
        </p:nvPicPr>
        <p:blipFill rotWithShape="1">
          <a:blip r:embed="rId5">
            <a:alphaModFix/>
          </a:blip>
          <a:srcRect/>
          <a:stretch/>
        </p:blipFill>
        <p:spPr>
          <a:xfrm>
            <a:off x="4100476" y="2460949"/>
            <a:ext cx="730665" cy="461700"/>
          </a:xfrm>
          <a:prstGeom prst="rect">
            <a:avLst/>
          </a:prstGeom>
          <a:noFill/>
          <a:ln w="12700" cap="flat" cmpd="sng">
            <a:solidFill>
              <a:srgbClr val="42719B"/>
            </a:solidFill>
            <a:prstDash val="solid"/>
            <a:miter lim="8000"/>
            <a:headEnd type="none" w="sm" len="sm"/>
            <a:tailEnd type="none" w="sm" len="sm"/>
          </a:ln>
        </p:spPr>
      </p:pic>
      <p:pic>
        <p:nvPicPr>
          <p:cNvPr id="178" name="Google Shape;178;p7"/>
          <p:cNvPicPr preferRelativeResize="0"/>
          <p:nvPr/>
        </p:nvPicPr>
        <p:blipFill rotWithShape="1">
          <a:blip r:embed="rId5">
            <a:alphaModFix/>
          </a:blip>
          <a:srcRect/>
          <a:stretch/>
        </p:blipFill>
        <p:spPr>
          <a:xfrm>
            <a:off x="4994326" y="1854174"/>
            <a:ext cx="730665" cy="461700"/>
          </a:xfrm>
          <a:prstGeom prst="rect">
            <a:avLst/>
          </a:prstGeom>
          <a:noFill/>
          <a:ln w="12700" cap="flat" cmpd="sng">
            <a:solidFill>
              <a:srgbClr val="42719B"/>
            </a:solidFill>
            <a:prstDash val="solid"/>
            <a:miter lim="8000"/>
            <a:headEnd type="none" w="sm" len="sm"/>
            <a:tailEnd type="none" w="sm" len="sm"/>
          </a:ln>
        </p:spPr>
      </p:pic>
      <p:pic>
        <p:nvPicPr>
          <p:cNvPr id="179" name="Google Shape;179;p7"/>
          <p:cNvPicPr preferRelativeResize="0"/>
          <p:nvPr/>
        </p:nvPicPr>
        <p:blipFill rotWithShape="1">
          <a:blip r:embed="rId5">
            <a:alphaModFix/>
          </a:blip>
          <a:srcRect/>
          <a:stretch/>
        </p:blipFill>
        <p:spPr>
          <a:xfrm>
            <a:off x="4994326" y="2460949"/>
            <a:ext cx="730665" cy="461700"/>
          </a:xfrm>
          <a:prstGeom prst="rect">
            <a:avLst/>
          </a:prstGeom>
          <a:noFill/>
          <a:ln w="12700" cap="flat" cmpd="sng">
            <a:solidFill>
              <a:srgbClr val="42719B"/>
            </a:solidFill>
            <a:prstDash val="solid"/>
            <a:miter lim="8000"/>
            <a:headEnd type="none" w="sm" len="sm"/>
            <a:tailEnd type="none" w="sm" len="sm"/>
          </a:ln>
        </p:spPr>
      </p:pic>
      <p:pic>
        <p:nvPicPr>
          <p:cNvPr id="180" name="Google Shape;180;p7"/>
          <p:cNvPicPr preferRelativeResize="0"/>
          <p:nvPr/>
        </p:nvPicPr>
        <p:blipFill rotWithShape="1">
          <a:blip r:embed="rId5">
            <a:alphaModFix/>
          </a:blip>
          <a:srcRect/>
          <a:stretch/>
        </p:blipFill>
        <p:spPr>
          <a:xfrm>
            <a:off x="5853076" y="1854174"/>
            <a:ext cx="730665" cy="461700"/>
          </a:xfrm>
          <a:prstGeom prst="rect">
            <a:avLst/>
          </a:prstGeom>
          <a:noFill/>
          <a:ln w="12700" cap="flat" cmpd="sng">
            <a:solidFill>
              <a:srgbClr val="42719B"/>
            </a:solidFill>
            <a:prstDash val="solid"/>
            <a:miter lim="8000"/>
            <a:headEnd type="none" w="sm" len="sm"/>
            <a:tailEnd type="none" w="sm" len="sm"/>
          </a:ln>
        </p:spPr>
      </p:pic>
      <p:pic>
        <p:nvPicPr>
          <p:cNvPr id="181" name="Google Shape;181;p7"/>
          <p:cNvPicPr preferRelativeResize="0"/>
          <p:nvPr/>
        </p:nvPicPr>
        <p:blipFill rotWithShape="1">
          <a:blip r:embed="rId5">
            <a:alphaModFix/>
          </a:blip>
          <a:srcRect/>
          <a:stretch/>
        </p:blipFill>
        <p:spPr>
          <a:xfrm>
            <a:off x="5853076" y="2463774"/>
            <a:ext cx="730665" cy="461700"/>
          </a:xfrm>
          <a:prstGeom prst="rect">
            <a:avLst/>
          </a:prstGeom>
          <a:noFill/>
          <a:ln w="12700" cap="flat" cmpd="sng">
            <a:solidFill>
              <a:srgbClr val="42719B"/>
            </a:solidFill>
            <a:prstDash val="solid"/>
            <a:miter lim="8000"/>
            <a:headEnd type="none" w="sm" len="sm"/>
            <a:tailEnd type="none" w="sm" len="sm"/>
          </a:ln>
        </p:spPr>
      </p:pic>
      <p:pic>
        <p:nvPicPr>
          <p:cNvPr id="182" name="Google Shape;182;p7"/>
          <p:cNvPicPr preferRelativeResize="0"/>
          <p:nvPr/>
        </p:nvPicPr>
        <p:blipFill rotWithShape="1">
          <a:blip r:embed="rId5">
            <a:alphaModFix/>
          </a:blip>
          <a:srcRect/>
          <a:stretch/>
        </p:blipFill>
        <p:spPr>
          <a:xfrm>
            <a:off x="7994351" y="2997174"/>
            <a:ext cx="730665" cy="461700"/>
          </a:xfrm>
          <a:prstGeom prst="rect">
            <a:avLst/>
          </a:prstGeom>
          <a:noFill/>
          <a:ln w="12700" cap="flat" cmpd="sng">
            <a:solidFill>
              <a:srgbClr val="42719B"/>
            </a:solidFill>
            <a:prstDash val="solid"/>
            <a:miter lim="8000"/>
            <a:headEnd type="none" w="sm" len="sm"/>
            <a:tailEnd type="none" w="sm" len="sm"/>
          </a:ln>
        </p:spPr>
      </p:pic>
      <p:pic>
        <p:nvPicPr>
          <p:cNvPr id="183" name="Google Shape;183;p7"/>
          <p:cNvPicPr preferRelativeResize="0"/>
          <p:nvPr/>
        </p:nvPicPr>
        <p:blipFill rotWithShape="1">
          <a:blip r:embed="rId6">
            <a:alphaModFix/>
          </a:blip>
          <a:srcRect/>
          <a:stretch/>
        </p:blipFill>
        <p:spPr>
          <a:xfrm>
            <a:off x="8412850" y="2440250"/>
            <a:ext cx="211200" cy="410450"/>
          </a:xfrm>
          <a:prstGeom prst="rect">
            <a:avLst/>
          </a:prstGeom>
          <a:noFill/>
          <a:ln>
            <a:noFill/>
          </a:ln>
        </p:spPr>
      </p:pic>
      <p:sp>
        <p:nvSpPr>
          <p:cNvPr id="184" name="Google Shape;184;p7"/>
          <p:cNvSpPr txBox="1"/>
          <p:nvPr/>
        </p:nvSpPr>
        <p:spPr>
          <a:xfrm>
            <a:off x="8725018" y="2997169"/>
            <a:ext cx="2152200" cy="46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IT" sz="1200" b="0" i="0" u="none" strike="noStrike" cap="none">
                <a:solidFill>
                  <a:schemeClr val="dk1"/>
                </a:solidFill>
                <a:latin typeface="Calibri"/>
                <a:ea typeface="Calibri"/>
                <a:cs typeface="Calibri"/>
                <a:sym typeface="Calibri"/>
              </a:rPr>
              <a:t>Nucleo familiare o altro gruppo </a:t>
            </a:r>
            <a:endParaRPr sz="1200" b="0" i="0" u="none" strike="noStrike" cap="none">
              <a:solidFill>
                <a:schemeClr val="dk1"/>
              </a:solidFill>
              <a:latin typeface="Calibri"/>
              <a:ea typeface="Calibri"/>
              <a:cs typeface="Calibri"/>
              <a:sym typeface="Calibri"/>
            </a:endParaRPr>
          </a:p>
        </p:txBody>
      </p:sp>
      <p:pic>
        <p:nvPicPr>
          <p:cNvPr id="185" name="Google Shape;185;p7"/>
          <p:cNvPicPr preferRelativeResize="0"/>
          <p:nvPr/>
        </p:nvPicPr>
        <p:blipFill rotWithShape="1">
          <a:blip r:embed="rId5">
            <a:alphaModFix/>
          </a:blip>
          <a:srcRect/>
          <a:stretch/>
        </p:blipFill>
        <p:spPr>
          <a:xfrm>
            <a:off x="2584301" y="4122499"/>
            <a:ext cx="730665" cy="461700"/>
          </a:xfrm>
          <a:prstGeom prst="rect">
            <a:avLst/>
          </a:prstGeom>
          <a:noFill/>
          <a:ln w="12700" cap="flat" cmpd="sng">
            <a:solidFill>
              <a:srgbClr val="42719B"/>
            </a:solidFill>
            <a:prstDash val="solid"/>
            <a:miter lim="8000"/>
            <a:headEnd type="none" w="sm" len="sm"/>
            <a:tailEnd type="none" w="sm" len="sm"/>
          </a:ln>
        </p:spPr>
      </p:pic>
      <p:pic>
        <p:nvPicPr>
          <p:cNvPr id="186" name="Google Shape;186;p7"/>
          <p:cNvPicPr preferRelativeResize="0"/>
          <p:nvPr/>
        </p:nvPicPr>
        <p:blipFill rotWithShape="1">
          <a:blip r:embed="rId5">
            <a:alphaModFix/>
          </a:blip>
          <a:srcRect/>
          <a:stretch/>
        </p:blipFill>
        <p:spPr>
          <a:xfrm>
            <a:off x="3409901" y="4121699"/>
            <a:ext cx="730665" cy="461700"/>
          </a:xfrm>
          <a:prstGeom prst="rect">
            <a:avLst/>
          </a:prstGeom>
          <a:noFill/>
          <a:ln w="12700" cap="flat" cmpd="sng">
            <a:solidFill>
              <a:srgbClr val="42719B"/>
            </a:solidFill>
            <a:prstDash val="solid"/>
            <a:miter lim="8000"/>
            <a:headEnd type="none" w="sm" len="sm"/>
            <a:tailEnd type="none" w="sm" len="sm"/>
          </a:ln>
        </p:spPr>
      </p:pic>
      <p:pic>
        <p:nvPicPr>
          <p:cNvPr id="187" name="Google Shape;187;p7"/>
          <p:cNvPicPr preferRelativeResize="0"/>
          <p:nvPr/>
        </p:nvPicPr>
        <p:blipFill rotWithShape="1">
          <a:blip r:embed="rId5">
            <a:alphaModFix/>
          </a:blip>
          <a:srcRect/>
          <a:stretch/>
        </p:blipFill>
        <p:spPr>
          <a:xfrm>
            <a:off x="2584301" y="4690187"/>
            <a:ext cx="730665" cy="461700"/>
          </a:xfrm>
          <a:prstGeom prst="rect">
            <a:avLst/>
          </a:prstGeom>
          <a:noFill/>
          <a:ln w="12700" cap="flat" cmpd="sng">
            <a:solidFill>
              <a:srgbClr val="42719B"/>
            </a:solidFill>
            <a:prstDash val="solid"/>
            <a:miter lim="8000"/>
            <a:headEnd type="none" w="sm" len="sm"/>
            <a:tailEnd type="none" w="sm" len="sm"/>
          </a:ln>
        </p:spPr>
      </p:pic>
      <p:pic>
        <p:nvPicPr>
          <p:cNvPr id="188" name="Google Shape;188;p7"/>
          <p:cNvPicPr preferRelativeResize="0"/>
          <p:nvPr/>
        </p:nvPicPr>
        <p:blipFill rotWithShape="1">
          <a:blip r:embed="rId5">
            <a:alphaModFix/>
          </a:blip>
          <a:srcRect/>
          <a:stretch/>
        </p:blipFill>
        <p:spPr>
          <a:xfrm>
            <a:off x="3408676" y="4690187"/>
            <a:ext cx="730665" cy="461700"/>
          </a:xfrm>
          <a:prstGeom prst="rect">
            <a:avLst/>
          </a:prstGeom>
          <a:noFill/>
          <a:ln w="12700" cap="flat" cmpd="sng">
            <a:solidFill>
              <a:srgbClr val="42719B"/>
            </a:solidFill>
            <a:prstDash val="solid"/>
            <a:miter lim="8000"/>
            <a:headEnd type="none" w="sm" len="sm"/>
            <a:tailEnd type="none" w="sm" len="sm"/>
          </a:ln>
        </p:spPr>
      </p:pic>
      <p:pic>
        <p:nvPicPr>
          <p:cNvPr id="189" name="Google Shape;189;p7"/>
          <p:cNvPicPr preferRelativeResize="0"/>
          <p:nvPr/>
        </p:nvPicPr>
        <p:blipFill rotWithShape="1">
          <a:blip r:embed="rId5">
            <a:alphaModFix/>
          </a:blip>
          <a:srcRect/>
          <a:stretch/>
        </p:blipFill>
        <p:spPr>
          <a:xfrm>
            <a:off x="6659951" y="4121699"/>
            <a:ext cx="730665" cy="461700"/>
          </a:xfrm>
          <a:prstGeom prst="rect">
            <a:avLst/>
          </a:prstGeom>
          <a:noFill/>
          <a:ln w="12700" cap="flat" cmpd="sng">
            <a:solidFill>
              <a:srgbClr val="42719B"/>
            </a:solidFill>
            <a:prstDash val="solid"/>
            <a:miter lim="8000"/>
            <a:headEnd type="none" w="sm" len="sm"/>
            <a:tailEnd type="none" w="sm" len="sm"/>
          </a:ln>
        </p:spPr>
      </p:pic>
      <p:pic>
        <p:nvPicPr>
          <p:cNvPr id="190" name="Google Shape;190;p7"/>
          <p:cNvPicPr preferRelativeResize="0"/>
          <p:nvPr/>
        </p:nvPicPr>
        <p:blipFill rotWithShape="1">
          <a:blip r:embed="rId5">
            <a:alphaModFix/>
          </a:blip>
          <a:srcRect/>
          <a:stretch/>
        </p:blipFill>
        <p:spPr>
          <a:xfrm>
            <a:off x="7520226" y="4121699"/>
            <a:ext cx="730665" cy="461700"/>
          </a:xfrm>
          <a:prstGeom prst="rect">
            <a:avLst/>
          </a:prstGeom>
          <a:noFill/>
          <a:ln w="12700" cap="flat" cmpd="sng">
            <a:solidFill>
              <a:srgbClr val="42719B"/>
            </a:solidFill>
            <a:prstDash val="solid"/>
            <a:miter lim="8000"/>
            <a:headEnd type="none" w="sm" len="sm"/>
            <a:tailEnd type="none" w="sm" len="sm"/>
          </a:ln>
        </p:spPr>
      </p:pic>
      <p:sp>
        <p:nvSpPr>
          <p:cNvPr id="191" name="Google Shape;191;p7"/>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it-IT"/>
              <a:t>8</a:t>
            </a:fld>
            <a:endParaRPr/>
          </a:p>
        </p:txBody>
      </p:sp>
      <p:grpSp>
        <p:nvGrpSpPr>
          <p:cNvPr id="192" name="Google Shape;192;p7"/>
          <p:cNvGrpSpPr/>
          <p:nvPr/>
        </p:nvGrpSpPr>
        <p:grpSpPr>
          <a:xfrm>
            <a:off x="0" y="5877650"/>
            <a:ext cx="5440488" cy="980350"/>
            <a:chOff x="114625" y="6850"/>
            <a:chExt cx="5440488" cy="980350"/>
          </a:xfrm>
        </p:grpSpPr>
        <p:pic>
          <p:nvPicPr>
            <p:cNvPr id="193" name="Google Shape;193;p7"/>
            <p:cNvPicPr preferRelativeResize="0"/>
            <p:nvPr/>
          </p:nvPicPr>
          <p:blipFill>
            <a:blip r:embed="rId7">
              <a:alphaModFix/>
            </a:blip>
            <a:stretch>
              <a:fillRect/>
            </a:stretch>
          </p:blipFill>
          <p:spPr>
            <a:xfrm>
              <a:off x="114625" y="104291"/>
              <a:ext cx="2642038" cy="602384"/>
            </a:xfrm>
            <a:prstGeom prst="rect">
              <a:avLst/>
            </a:prstGeom>
            <a:noFill/>
            <a:ln>
              <a:noFill/>
            </a:ln>
          </p:spPr>
        </p:pic>
        <p:pic>
          <p:nvPicPr>
            <p:cNvPr id="194" name="Google Shape;194;p7"/>
            <p:cNvPicPr preferRelativeResize="0"/>
            <p:nvPr/>
          </p:nvPicPr>
          <p:blipFill>
            <a:blip r:embed="rId8">
              <a:alphaModFix/>
            </a:blip>
            <a:stretch>
              <a:fillRect/>
            </a:stretch>
          </p:blipFill>
          <p:spPr>
            <a:xfrm>
              <a:off x="2806851" y="6850"/>
              <a:ext cx="1822625" cy="980350"/>
            </a:xfrm>
            <a:prstGeom prst="rect">
              <a:avLst/>
            </a:prstGeom>
            <a:noFill/>
            <a:ln>
              <a:noFill/>
            </a:ln>
          </p:spPr>
        </p:pic>
        <p:pic>
          <p:nvPicPr>
            <p:cNvPr id="195" name="Google Shape;195;p7"/>
            <p:cNvPicPr preferRelativeResize="0"/>
            <p:nvPr/>
          </p:nvPicPr>
          <p:blipFill>
            <a:blip r:embed="rId9">
              <a:alphaModFix/>
            </a:blip>
            <a:stretch>
              <a:fillRect/>
            </a:stretch>
          </p:blipFill>
          <p:spPr>
            <a:xfrm>
              <a:off x="4707433" y="12757"/>
              <a:ext cx="847680" cy="785461"/>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g72ebf686f4_0_0"/>
          <p:cNvSpPr/>
          <p:nvPr/>
        </p:nvSpPr>
        <p:spPr>
          <a:xfrm>
            <a:off x="1694426" y="74000"/>
            <a:ext cx="27627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it-IT" sz="1800" b="1" i="0" u="sng" strike="noStrike" cap="none">
                <a:solidFill>
                  <a:schemeClr val="dk1"/>
                </a:solidFill>
                <a:latin typeface="Calibri"/>
                <a:ea typeface="Calibri"/>
                <a:cs typeface="Calibri"/>
                <a:sym typeface="Calibri"/>
              </a:rPr>
              <a:t>Braccio Idrossiclorochina</a:t>
            </a:r>
            <a:endParaRPr sz="1800" b="1" i="0" u="sng" strike="noStrike" cap="none">
              <a:solidFill>
                <a:schemeClr val="dk1"/>
              </a:solidFill>
              <a:latin typeface="Calibri"/>
              <a:ea typeface="Calibri"/>
              <a:cs typeface="Calibri"/>
              <a:sym typeface="Calibri"/>
            </a:endParaRPr>
          </a:p>
        </p:txBody>
      </p:sp>
      <p:sp>
        <p:nvSpPr>
          <p:cNvPr id="201" name="Google Shape;201;g72ebf686f4_0_0"/>
          <p:cNvSpPr/>
          <p:nvPr/>
        </p:nvSpPr>
        <p:spPr>
          <a:xfrm>
            <a:off x="7792792" y="123300"/>
            <a:ext cx="23859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it-IT" sz="1800" b="1" i="0" u="sng" strike="noStrike" cap="none">
                <a:solidFill>
                  <a:schemeClr val="dk1"/>
                </a:solidFill>
                <a:latin typeface="Calibri"/>
                <a:ea typeface="Calibri"/>
                <a:cs typeface="Calibri"/>
                <a:sym typeface="Calibri"/>
              </a:rPr>
              <a:t>Braccio Osservazione</a:t>
            </a:r>
            <a:endParaRPr sz="1800" b="1" i="0" u="sng" strike="noStrike" cap="none">
              <a:solidFill>
                <a:schemeClr val="dk1"/>
              </a:solidFill>
              <a:latin typeface="Calibri"/>
              <a:ea typeface="Calibri"/>
              <a:cs typeface="Calibri"/>
              <a:sym typeface="Calibri"/>
            </a:endParaRPr>
          </a:p>
        </p:txBody>
      </p:sp>
      <p:pic>
        <p:nvPicPr>
          <p:cNvPr id="202" name="Google Shape;202;g72ebf686f4_0_0"/>
          <p:cNvPicPr preferRelativeResize="0"/>
          <p:nvPr/>
        </p:nvPicPr>
        <p:blipFill rotWithShape="1">
          <a:blip r:embed="rId3">
            <a:alphaModFix/>
          </a:blip>
          <a:srcRect/>
          <a:stretch/>
        </p:blipFill>
        <p:spPr>
          <a:xfrm>
            <a:off x="2127101" y="464899"/>
            <a:ext cx="730665" cy="461700"/>
          </a:xfrm>
          <a:prstGeom prst="rect">
            <a:avLst/>
          </a:prstGeom>
          <a:noFill/>
          <a:ln w="12700" cap="flat" cmpd="sng">
            <a:solidFill>
              <a:srgbClr val="42719B"/>
            </a:solidFill>
            <a:prstDash val="solid"/>
            <a:miter lim="8000"/>
            <a:headEnd type="none" w="sm" len="sm"/>
            <a:tailEnd type="none" w="sm" len="sm"/>
          </a:ln>
        </p:spPr>
      </p:pic>
      <p:pic>
        <p:nvPicPr>
          <p:cNvPr id="203" name="Google Shape;203;g72ebf686f4_0_0"/>
          <p:cNvPicPr preferRelativeResize="0"/>
          <p:nvPr/>
        </p:nvPicPr>
        <p:blipFill rotWithShape="1">
          <a:blip r:embed="rId3">
            <a:alphaModFix/>
          </a:blip>
          <a:srcRect/>
          <a:stretch/>
        </p:blipFill>
        <p:spPr>
          <a:xfrm>
            <a:off x="2952701" y="464099"/>
            <a:ext cx="730665" cy="461700"/>
          </a:xfrm>
          <a:prstGeom prst="rect">
            <a:avLst/>
          </a:prstGeom>
          <a:noFill/>
          <a:ln w="12700" cap="flat" cmpd="sng">
            <a:solidFill>
              <a:srgbClr val="42719B"/>
            </a:solidFill>
            <a:prstDash val="solid"/>
            <a:miter lim="8000"/>
            <a:headEnd type="none" w="sm" len="sm"/>
            <a:tailEnd type="none" w="sm" len="sm"/>
          </a:ln>
        </p:spPr>
      </p:pic>
      <p:pic>
        <p:nvPicPr>
          <p:cNvPr id="204" name="Google Shape;204;g72ebf686f4_0_0"/>
          <p:cNvPicPr preferRelativeResize="0"/>
          <p:nvPr/>
        </p:nvPicPr>
        <p:blipFill rotWithShape="1">
          <a:blip r:embed="rId3">
            <a:alphaModFix/>
          </a:blip>
          <a:srcRect/>
          <a:stretch/>
        </p:blipFill>
        <p:spPr>
          <a:xfrm>
            <a:off x="2127101" y="1032587"/>
            <a:ext cx="730665" cy="461700"/>
          </a:xfrm>
          <a:prstGeom prst="rect">
            <a:avLst/>
          </a:prstGeom>
          <a:noFill/>
          <a:ln w="12700" cap="flat" cmpd="sng">
            <a:solidFill>
              <a:srgbClr val="42719B"/>
            </a:solidFill>
            <a:prstDash val="solid"/>
            <a:miter lim="8000"/>
            <a:headEnd type="none" w="sm" len="sm"/>
            <a:tailEnd type="none" w="sm" len="sm"/>
          </a:ln>
        </p:spPr>
      </p:pic>
      <p:pic>
        <p:nvPicPr>
          <p:cNvPr id="205" name="Google Shape;205;g72ebf686f4_0_0"/>
          <p:cNvPicPr preferRelativeResize="0"/>
          <p:nvPr/>
        </p:nvPicPr>
        <p:blipFill rotWithShape="1">
          <a:blip r:embed="rId3">
            <a:alphaModFix/>
          </a:blip>
          <a:srcRect/>
          <a:stretch/>
        </p:blipFill>
        <p:spPr>
          <a:xfrm>
            <a:off x="2951476" y="1032587"/>
            <a:ext cx="730665" cy="461700"/>
          </a:xfrm>
          <a:prstGeom prst="rect">
            <a:avLst/>
          </a:prstGeom>
          <a:noFill/>
          <a:ln w="12700" cap="flat" cmpd="sng">
            <a:solidFill>
              <a:srgbClr val="42719B"/>
            </a:solidFill>
            <a:prstDash val="solid"/>
            <a:miter lim="8000"/>
            <a:headEnd type="none" w="sm" len="sm"/>
            <a:tailEnd type="none" w="sm" len="sm"/>
          </a:ln>
        </p:spPr>
      </p:pic>
      <p:pic>
        <p:nvPicPr>
          <p:cNvPr id="206" name="Google Shape;206;g72ebf686f4_0_0"/>
          <p:cNvPicPr preferRelativeResize="0"/>
          <p:nvPr/>
        </p:nvPicPr>
        <p:blipFill rotWithShape="1">
          <a:blip r:embed="rId3">
            <a:alphaModFix/>
          </a:blip>
          <a:srcRect/>
          <a:stretch/>
        </p:blipFill>
        <p:spPr>
          <a:xfrm>
            <a:off x="8153701" y="769699"/>
            <a:ext cx="730665" cy="461700"/>
          </a:xfrm>
          <a:prstGeom prst="rect">
            <a:avLst/>
          </a:prstGeom>
          <a:noFill/>
          <a:ln w="12700" cap="flat" cmpd="sng">
            <a:solidFill>
              <a:srgbClr val="42719B"/>
            </a:solidFill>
            <a:prstDash val="solid"/>
            <a:miter lim="8000"/>
            <a:headEnd type="none" w="sm" len="sm"/>
            <a:tailEnd type="none" w="sm" len="sm"/>
          </a:ln>
        </p:spPr>
      </p:pic>
      <p:pic>
        <p:nvPicPr>
          <p:cNvPr id="207" name="Google Shape;207;g72ebf686f4_0_0"/>
          <p:cNvPicPr preferRelativeResize="0"/>
          <p:nvPr/>
        </p:nvPicPr>
        <p:blipFill rotWithShape="1">
          <a:blip r:embed="rId3">
            <a:alphaModFix/>
          </a:blip>
          <a:srcRect/>
          <a:stretch/>
        </p:blipFill>
        <p:spPr>
          <a:xfrm>
            <a:off x="9005151" y="768899"/>
            <a:ext cx="730665" cy="461700"/>
          </a:xfrm>
          <a:prstGeom prst="rect">
            <a:avLst/>
          </a:prstGeom>
          <a:noFill/>
          <a:ln w="12700" cap="flat" cmpd="sng">
            <a:solidFill>
              <a:srgbClr val="42719B"/>
            </a:solidFill>
            <a:prstDash val="solid"/>
            <a:miter lim="8000"/>
            <a:headEnd type="none" w="sm" len="sm"/>
            <a:tailEnd type="none" w="sm" len="sm"/>
          </a:ln>
        </p:spPr>
      </p:pic>
      <p:pic>
        <p:nvPicPr>
          <p:cNvPr id="208" name="Google Shape;208;g72ebf686f4_0_0"/>
          <p:cNvPicPr preferRelativeResize="0"/>
          <p:nvPr/>
        </p:nvPicPr>
        <p:blipFill rotWithShape="1">
          <a:blip r:embed="rId4">
            <a:alphaModFix/>
          </a:blip>
          <a:srcRect/>
          <a:stretch/>
        </p:blipFill>
        <p:spPr>
          <a:xfrm>
            <a:off x="5504822" y="3500802"/>
            <a:ext cx="923250" cy="930150"/>
          </a:xfrm>
          <a:prstGeom prst="rect">
            <a:avLst/>
          </a:prstGeom>
          <a:noFill/>
          <a:ln>
            <a:noFill/>
          </a:ln>
        </p:spPr>
      </p:pic>
      <p:sp>
        <p:nvSpPr>
          <p:cNvPr id="209" name="Google Shape;209;g72ebf686f4_0_0"/>
          <p:cNvSpPr txBox="1"/>
          <p:nvPr/>
        </p:nvSpPr>
        <p:spPr>
          <a:xfrm>
            <a:off x="341902" y="1626350"/>
            <a:ext cx="40926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2400" b="1" i="0" u="none" strike="noStrike" cap="none">
                <a:solidFill>
                  <a:schemeClr val="dk1"/>
                </a:solidFill>
                <a:latin typeface="Calibri"/>
                <a:ea typeface="Calibri"/>
                <a:cs typeface="Calibri"/>
                <a:sym typeface="Calibri"/>
              </a:rPr>
              <a:t>idrossiclorochina</a:t>
            </a:r>
            <a:endParaRPr sz="2400" b="1" i="0" u="none" strike="noStrike" cap="none">
              <a:solidFill>
                <a:schemeClr val="dk1"/>
              </a:solidFill>
              <a:latin typeface="Calibri"/>
              <a:ea typeface="Calibri"/>
              <a:cs typeface="Calibri"/>
              <a:sym typeface="Calibri"/>
            </a:endParaRPr>
          </a:p>
        </p:txBody>
      </p:sp>
      <p:sp>
        <p:nvSpPr>
          <p:cNvPr id="210" name="Google Shape;210;g72ebf686f4_0_0"/>
          <p:cNvSpPr txBox="1"/>
          <p:nvPr/>
        </p:nvSpPr>
        <p:spPr>
          <a:xfrm>
            <a:off x="327839" y="3095425"/>
            <a:ext cx="40926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2400" b="1">
                <a:solidFill>
                  <a:schemeClr val="dk1"/>
                </a:solidFill>
                <a:latin typeface="Calibri"/>
                <a:ea typeface="Calibri"/>
                <a:cs typeface="Calibri"/>
                <a:sym typeface="Calibri"/>
              </a:rPr>
              <a:t>visite telefoniche</a:t>
            </a:r>
            <a:endParaRPr sz="24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Arial"/>
              <a:buNone/>
            </a:pPr>
            <a:endParaRPr sz="2400" b="1">
              <a:solidFill>
                <a:schemeClr val="dk1"/>
              </a:solidFill>
              <a:latin typeface="Calibri"/>
              <a:ea typeface="Calibri"/>
              <a:cs typeface="Calibri"/>
              <a:sym typeface="Calibri"/>
            </a:endParaRPr>
          </a:p>
        </p:txBody>
      </p:sp>
      <p:sp>
        <p:nvSpPr>
          <p:cNvPr id="211" name="Google Shape;211;g72ebf686f4_0_0"/>
          <p:cNvSpPr txBox="1"/>
          <p:nvPr/>
        </p:nvSpPr>
        <p:spPr>
          <a:xfrm>
            <a:off x="342877" y="4612750"/>
            <a:ext cx="40926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2400" b="1">
                <a:solidFill>
                  <a:schemeClr val="dk1"/>
                </a:solidFill>
                <a:latin typeface="Calibri"/>
                <a:ea typeface="Calibri"/>
                <a:cs typeface="Calibri"/>
                <a:sym typeface="Calibri"/>
              </a:rPr>
              <a:t>tampone rinofaringeo</a:t>
            </a:r>
            <a:endParaRPr sz="24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Arial"/>
              <a:buNone/>
            </a:pPr>
            <a:endParaRPr sz="2400" b="1">
              <a:solidFill>
                <a:schemeClr val="dk1"/>
              </a:solidFill>
              <a:latin typeface="Calibri"/>
              <a:ea typeface="Calibri"/>
              <a:cs typeface="Calibri"/>
              <a:sym typeface="Calibri"/>
            </a:endParaRPr>
          </a:p>
        </p:txBody>
      </p:sp>
      <p:sp>
        <p:nvSpPr>
          <p:cNvPr id="212" name="Google Shape;212;g72ebf686f4_0_0"/>
          <p:cNvSpPr txBox="1"/>
          <p:nvPr/>
        </p:nvSpPr>
        <p:spPr>
          <a:xfrm>
            <a:off x="367052" y="5526003"/>
            <a:ext cx="40926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2400" b="1" dirty="0">
                <a:solidFill>
                  <a:schemeClr val="dk1"/>
                </a:solidFill>
                <a:latin typeface="Calibri"/>
                <a:ea typeface="Calibri"/>
                <a:cs typeface="Calibri"/>
                <a:sym typeface="Calibri"/>
              </a:rPr>
              <a:t>prelievo di sangue</a:t>
            </a:r>
            <a:endParaRPr sz="2400" b="1" dirty="0">
              <a:solidFill>
                <a:schemeClr val="dk1"/>
              </a:solidFill>
              <a:latin typeface="Calibri"/>
              <a:ea typeface="Calibri"/>
              <a:cs typeface="Calibri"/>
              <a:sym typeface="Calibri"/>
            </a:endParaRPr>
          </a:p>
        </p:txBody>
      </p:sp>
      <p:pic>
        <p:nvPicPr>
          <p:cNvPr id="213" name="Google Shape;213;g72ebf686f4_0_0"/>
          <p:cNvPicPr preferRelativeResize="0"/>
          <p:nvPr/>
        </p:nvPicPr>
        <p:blipFill rotWithShape="1">
          <a:blip r:embed="rId5">
            <a:alphaModFix/>
          </a:blip>
          <a:srcRect/>
          <a:stretch/>
        </p:blipFill>
        <p:spPr>
          <a:xfrm>
            <a:off x="441550" y="2558500"/>
            <a:ext cx="211200" cy="369300"/>
          </a:xfrm>
          <a:prstGeom prst="rect">
            <a:avLst/>
          </a:prstGeom>
          <a:noFill/>
          <a:ln>
            <a:noFill/>
          </a:ln>
        </p:spPr>
      </p:pic>
      <p:pic>
        <p:nvPicPr>
          <p:cNvPr id="214" name="Google Shape;214;g72ebf686f4_0_0"/>
          <p:cNvPicPr preferRelativeResize="0"/>
          <p:nvPr/>
        </p:nvPicPr>
        <p:blipFill rotWithShape="1">
          <a:blip r:embed="rId6">
            <a:alphaModFix/>
          </a:blip>
          <a:srcRect/>
          <a:stretch/>
        </p:blipFill>
        <p:spPr>
          <a:xfrm>
            <a:off x="441550" y="2148044"/>
            <a:ext cx="211200" cy="410450"/>
          </a:xfrm>
          <a:prstGeom prst="rect">
            <a:avLst/>
          </a:prstGeom>
          <a:noFill/>
          <a:ln>
            <a:noFill/>
          </a:ln>
        </p:spPr>
      </p:pic>
      <p:sp>
        <p:nvSpPr>
          <p:cNvPr id="215" name="Google Shape;215;g72ebf686f4_0_0"/>
          <p:cNvSpPr txBox="1"/>
          <p:nvPr/>
        </p:nvSpPr>
        <p:spPr>
          <a:xfrm>
            <a:off x="683500" y="2126700"/>
            <a:ext cx="3381300" cy="410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1800">
                <a:solidFill>
                  <a:schemeClr val="dk1"/>
                </a:solidFill>
                <a:latin typeface="Calibri"/>
                <a:ea typeface="Calibri"/>
                <a:cs typeface="Calibri"/>
                <a:sym typeface="Calibri"/>
              </a:rPr>
              <a:t>1 g a settimana per 4 settimane</a:t>
            </a:r>
            <a:endParaRPr sz="18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Arial"/>
              <a:buNone/>
            </a:pPr>
            <a:endParaRPr sz="2400" b="1">
              <a:solidFill>
                <a:schemeClr val="dk1"/>
              </a:solidFill>
              <a:latin typeface="Calibri"/>
              <a:ea typeface="Calibri"/>
              <a:cs typeface="Calibri"/>
              <a:sym typeface="Calibri"/>
            </a:endParaRPr>
          </a:p>
        </p:txBody>
      </p:sp>
      <p:sp>
        <p:nvSpPr>
          <p:cNvPr id="216" name="Google Shape;216;g72ebf686f4_0_0"/>
          <p:cNvSpPr txBox="1"/>
          <p:nvPr/>
        </p:nvSpPr>
        <p:spPr>
          <a:xfrm>
            <a:off x="725575" y="2591950"/>
            <a:ext cx="3381300" cy="410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1800">
                <a:solidFill>
                  <a:schemeClr val="dk1"/>
                </a:solidFill>
                <a:latin typeface="Calibri"/>
                <a:ea typeface="Calibri"/>
                <a:cs typeface="Calibri"/>
                <a:sym typeface="Calibri"/>
              </a:rPr>
              <a:t>5-7 gg consecutivi </a:t>
            </a:r>
            <a:endParaRPr sz="2400" b="1">
              <a:solidFill>
                <a:schemeClr val="dk1"/>
              </a:solidFill>
              <a:latin typeface="Calibri"/>
              <a:ea typeface="Calibri"/>
              <a:cs typeface="Calibri"/>
              <a:sym typeface="Calibri"/>
            </a:endParaRPr>
          </a:p>
        </p:txBody>
      </p:sp>
      <p:pic>
        <p:nvPicPr>
          <p:cNvPr id="217" name="Google Shape;217;g72ebf686f4_0_0"/>
          <p:cNvPicPr preferRelativeResize="0"/>
          <p:nvPr/>
        </p:nvPicPr>
        <p:blipFill rotWithShape="1">
          <a:blip r:embed="rId6">
            <a:alphaModFix/>
          </a:blip>
          <a:srcRect/>
          <a:stretch/>
        </p:blipFill>
        <p:spPr>
          <a:xfrm>
            <a:off x="404050" y="3584156"/>
            <a:ext cx="211200" cy="410450"/>
          </a:xfrm>
          <a:prstGeom prst="rect">
            <a:avLst/>
          </a:prstGeom>
          <a:noFill/>
          <a:ln>
            <a:noFill/>
          </a:ln>
        </p:spPr>
      </p:pic>
      <p:sp>
        <p:nvSpPr>
          <p:cNvPr id="218" name="Google Shape;218;g72ebf686f4_0_0"/>
          <p:cNvSpPr txBox="1"/>
          <p:nvPr/>
        </p:nvSpPr>
        <p:spPr>
          <a:xfrm>
            <a:off x="646000" y="3486625"/>
            <a:ext cx="4461000" cy="410400"/>
          </a:xfrm>
          <a:prstGeom prst="rect">
            <a:avLst/>
          </a:prstGeom>
          <a:noFill/>
          <a:ln>
            <a:noFill/>
          </a:ln>
        </p:spPr>
        <p:txBody>
          <a:bodyPr spcFirstLastPara="1" wrap="square" lIns="91425" tIns="45700" rIns="91425" bIns="45700" anchor="t" anchorCtr="0">
            <a:noAutofit/>
          </a:bodyPr>
          <a:lstStyle/>
          <a:p>
            <a:pPr lvl="0">
              <a:buSzPts val="2400"/>
            </a:pPr>
            <a:r>
              <a:rPr lang="it-IT" dirty="0">
                <a:solidFill>
                  <a:schemeClr val="dk1"/>
                </a:solidFill>
                <a:latin typeface="Calibri"/>
                <a:ea typeface="Calibri"/>
                <a:cs typeface="Calibri"/>
                <a:sym typeface="Calibri"/>
              </a:rPr>
              <a:t>1 volta a settimana per 4 settimane, poi 1 volta al mese per 3 mesi</a:t>
            </a:r>
          </a:p>
          <a:p>
            <a:pPr marL="0" marR="0" lvl="0" indent="0" algn="l" rtl="0">
              <a:lnSpc>
                <a:spcPct val="100000"/>
              </a:lnSpc>
              <a:spcBef>
                <a:spcPts val="0"/>
              </a:spcBef>
              <a:spcAft>
                <a:spcPts val="0"/>
              </a:spcAft>
              <a:buClr>
                <a:srgbClr val="000000"/>
              </a:buClr>
              <a:buSzPts val="2400"/>
              <a:buFont typeface="Arial"/>
              <a:buNone/>
            </a:pPr>
            <a:endParaRPr b="1" dirty="0">
              <a:solidFill>
                <a:schemeClr val="dk1"/>
              </a:solidFill>
              <a:latin typeface="Calibri"/>
              <a:ea typeface="Calibri"/>
              <a:cs typeface="Calibri"/>
              <a:sym typeface="Calibri"/>
            </a:endParaRPr>
          </a:p>
        </p:txBody>
      </p:sp>
      <p:sp>
        <p:nvSpPr>
          <p:cNvPr id="219" name="Google Shape;219;g72ebf686f4_0_0"/>
          <p:cNvSpPr txBox="1"/>
          <p:nvPr/>
        </p:nvSpPr>
        <p:spPr>
          <a:xfrm>
            <a:off x="646000" y="4020025"/>
            <a:ext cx="4461000" cy="410400"/>
          </a:xfrm>
          <a:prstGeom prst="rect">
            <a:avLst/>
          </a:prstGeom>
          <a:noFill/>
          <a:ln>
            <a:noFill/>
          </a:ln>
        </p:spPr>
        <p:txBody>
          <a:bodyPr spcFirstLastPara="1" wrap="square" lIns="91425" tIns="45700" rIns="91425" bIns="45700" anchor="t" anchorCtr="0">
            <a:noAutofit/>
          </a:bodyPr>
          <a:lstStyle/>
          <a:p>
            <a:pPr lvl="0">
              <a:buSzPts val="2400"/>
            </a:pPr>
            <a:r>
              <a:rPr lang="it-IT" dirty="0">
                <a:solidFill>
                  <a:schemeClr val="dk1"/>
                </a:solidFill>
                <a:latin typeface="Calibri"/>
                <a:ea typeface="Calibri"/>
                <a:cs typeface="Calibri"/>
                <a:sym typeface="Calibri"/>
              </a:rPr>
              <a:t>ogni 2 gg per 1 settimana; 1 volta a settimana per le successive 3  settimane, poi 1 volta al mese per 3 mesi</a:t>
            </a:r>
            <a:endParaRPr b="1" dirty="0">
              <a:solidFill>
                <a:schemeClr val="dk1"/>
              </a:solidFill>
              <a:latin typeface="Calibri"/>
              <a:ea typeface="Calibri"/>
              <a:cs typeface="Calibri"/>
              <a:sym typeface="Calibri"/>
            </a:endParaRPr>
          </a:p>
        </p:txBody>
      </p:sp>
      <p:pic>
        <p:nvPicPr>
          <p:cNvPr id="220" name="Google Shape;220;g72ebf686f4_0_0"/>
          <p:cNvPicPr preferRelativeResize="0"/>
          <p:nvPr/>
        </p:nvPicPr>
        <p:blipFill rotWithShape="1">
          <a:blip r:embed="rId5">
            <a:alphaModFix/>
          </a:blip>
          <a:srcRect/>
          <a:stretch/>
        </p:blipFill>
        <p:spPr>
          <a:xfrm>
            <a:off x="400194" y="5065462"/>
            <a:ext cx="211200" cy="369300"/>
          </a:xfrm>
          <a:prstGeom prst="rect">
            <a:avLst/>
          </a:prstGeom>
          <a:noFill/>
          <a:ln>
            <a:noFill/>
          </a:ln>
        </p:spPr>
      </p:pic>
      <p:pic>
        <p:nvPicPr>
          <p:cNvPr id="221" name="Google Shape;221;g72ebf686f4_0_0"/>
          <p:cNvPicPr preferRelativeResize="0"/>
          <p:nvPr/>
        </p:nvPicPr>
        <p:blipFill rotWithShape="1">
          <a:blip r:embed="rId5">
            <a:alphaModFix/>
          </a:blip>
          <a:srcRect/>
          <a:stretch/>
        </p:blipFill>
        <p:spPr>
          <a:xfrm>
            <a:off x="238300" y="5945587"/>
            <a:ext cx="211200" cy="369300"/>
          </a:xfrm>
          <a:prstGeom prst="rect">
            <a:avLst/>
          </a:prstGeom>
          <a:noFill/>
          <a:ln>
            <a:noFill/>
          </a:ln>
        </p:spPr>
      </p:pic>
      <p:pic>
        <p:nvPicPr>
          <p:cNvPr id="222" name="Google Shape;222;g72ebf686f4_0_0"/>
          <p:cNvPicPr preferRelativeResize="0"/>
          <p:nvPr/>
        </p:nvPicPr>
        <p:blipFill rotWithShape="1">
          <a:blip r:embed="rId6">
            <a:alphaModFix/>
          </a:blip>
          <a:srcRect/>
          <a:stretch/>
        </p:blipFill>
        <p:spPr>
          <a:xfrm>
            <a:off x="480250" y="5946356"/>
            <a:ext cx="211200" cy="410450"/>
          </a:xfrm>
          <a:prstGeom prst="rect">
            <a:avLst/>
          </a:prstGeom>
          <a:noFill/>
          <a:ln>
            <a:noFill/>
          </a:ln>
        </p:spPr>
      </p:pic>
      <p:pic>
        <p:nvPicPr>
          <p:cNvPr id="223" name="Google Shape;223;g72ebf686f4_0_0"/>
          <p:cNvPicPr preferRelativeResize="0"/>
          <p:nvPr/>
        </p:nvPicPr>
        <p:blipFill rotWithShape="1">
          <a:blip r:embed="rId5">
            <a:alphaModFix/>
          </a:blip>
          <a:srcRect/>
          <a:stretch/>
        </p:blipFill>
        <p:spPr>
          <a:xfrm>
            <a:off x="401162" y="4068000"/>
            <a:ext cx="211200" cy="369300"/>
          </a:xfrm>
          <a:prstGeom prst="rect">
            <a:avLst/>
          </a:prstGeom>
          <a:noFill/>
          <a:ln>
            <a:noFill/>
          </a:ln>
        </p:spPr>
      </p:pic>
      <p:sp>
        <p:nvSpPr>
          <p:cNvPr id="224" name="Google Shape;224;g72ebf686f4_0_0"/>
          <p:cNvSpPr txBox="1"/>
          <p:nvPr/>
        </p:nvSpPr>
        <p:spPr>
          <a:xfrm>
            <a:off x="686787" y="5009250"/>
            <a:ext cx="5754737" cy="410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1800" dirty="0">
                <a:solidFill>
                  <a:schemeClr val="dk1"/>
                </a:solidFill>
                <a:latin typeface="Calibri"/>
                <a:ea typeface="Calibri"/>
                <a:cs typeface="Calibri"/>
                <a:sym typeface="Calibri"/>
              </a:rPr>
              <a:t>secondo la pratica clinica corrente</a:t>
            </a:r>
            <a:endParaRPr sz="2400" strike="sngStrike" dirty="0">
              <a:solidFill>
                <a:schemeClr val="dk1"/>
              </a:solidFill>
              <a:latin typeface="Calibri"/>
              <a:ea typeface="Calibri"/>
              <a:cs typeface="Calibri"/>
              <a:sym typeface="Calibri"/>
            </a:endParaRPr>
          </a:p>
        </p:txBody>
      </p:sp>
      <p:sp>
        <p:nvSpPr>
          <p:cNvPr id="225" name="Google Shape;225;g72ebf686f4_0_0"/>
          <p:cNvSpPr txBox="1"/>
          <p:nvPr/>
        </p:nvSpPr>
        <p:spPr>
          <a:xfrm>
            <a:off x="725604" y="5919600"/>
            <a:ext cx="4626900" cy="410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1800">
                <a:solidFill>
                  <a:schemeClr val="dk1"/>
                </a:solidFill>
                <a:latin typeface="Calibri"/>
                <a:ea typeface="Calibri"/>
                <a:cs typeface="Calibri"/>
                <a:sym typeface="Calibri"/>
              </a:rPr>
              <a:t>ad un sottogruppo di soggetti verrà effettuato un prelievo per studi sulla biologia del virus/ospite</a:t>
            </a:r>
            <a:endParaRPr sz="2400" b="1">
              <a:solidFill>
                <a:schemeClr val="dk1"/>
              </a:solidFill>
              <a:latin typeface="Calibri"/>
              <a:ea typeface="Calibri"/>
              <a:cs typeface="Calibri"/>
              <a:sym typeface="Calibri"/>
            </a:endParaRPr>
          </a:p>
        </p:txBody>
      </p:sp>
      <p:sp>
        <p:nvSpPr>
          <p:cNvPr id="226" name="Google Shape;226;g72ebf686f4_0_0"/>
          <p:cNvSpPr txBox="1"/>
          <p:nvPr/>
        </p:nvSpPr>
        <p:spPr>
          <a:xfrm>
            <a:off x="7338239" y="3095425"/>
            <a:ext cx="40926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2400" b="1">
                <a:solidFill>
                  <a:schemeClr val="dk1"/>
                </a:solidFill>
                <a:latin typeface="Calibri"/>
                <a:ea typeface="Calibri"/>
                <a:cs typeface="Calibri"/>
                <a:sym typeface="Calibri"/>
              </a:rPr>
              <a:t>visite telefoniche</a:t>
            </a:r>
            <a:endParaRPr sz="24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Arial"/>
              <a:buNone/>
            </a:pPr>
            <a:endParaRPr sz="2400" b="1">
              <a:solidFill>
                <a:schemeClr val="dk1"/>
              </a:solidFill>
              <a:latin typeface="Calibri"/>
              <a:ea typeface="Calibri"/>
              <a:cs typeface="Calibri"/>
              <a:sym typeface="Calibri"/>
            </a:endParaRPr>
          </a:p>
        </p:txBody>
      </p:sp>
      <p:sp>
        <p:nvSpPr>
          <p:cNvPr id="227" name="Google Shape;227;g72ebf686f4_0_0"/>
          <p:cNvSpPr txBox="1"/>
          <p:nvPr/>
        </p:nvSpPr>
        <p:spPr>
          <a:xfrm>
            <a:off x="7353277" y="4612750"/>
            <a:ext cx="40926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2400" b="1" dirty="0">
                <a:solidFill>
                  <a:schemeClr val="dk1"/>
                </a:solidFill>
                <a:latin typeface="Calibri"/>
                <a:ea typeface="Calibri"/>
                <a:cs typeface="Calibri"/>
                <a:sym typeface="Calibri"/>
              </a:rPr>
              <a:t>tampone rinofaringeo</a:t>
            </a:r>
            <a:endParaRPr sz="24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Arial"/>
              <a:buNone/>
            </a:pPr>
            <a:endParaRPr sz="2400" b="1" dirty="0">
              <a:solidFill>
                <a:schemeClr val="dk1"/>
              </a:solidFill>
              <a:latin typeface="Calibri"/>
              <a:ea typeface="Calibri"/>
              <a:cs typeface="Calibri"/>
              <a:sym typeface="Calibri"/>
            </a:endParaRPr>
          </a:p>
        </p:txBody>
      </p:sp>
      <p:sp>
        <p:nvSpPr>
          <p:cNvPr id="228" name="Google Shape;228;g72ebf686f4_0_0"/>
          <p:cNvSpPr txBox="1"/>
          <p:nvPr/>
        </p:nvSpPr>
        <p:spPr>
          <a:xfrm>
            <a:off x="7377452" y="5446875"/>
            <a:ext cx="40926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2400" b="1">
                <a:solidFill>
                  <a:schemeClr val="dk1"/>
                </a:solidFill>
                <a:latin typeface="Calibri"/>
                <a:ea typeface="Calibri"/>
                <a:cs typeface="Calibri"/>
                <a:sym typeface="Calibri"/>
              </a:rPr>
              <a:t>prelievo di sangue</a:t>
            </a:r>
            <a:endParaRPr sz="2400" b="1">
              <a:solidFill>
                <a:schemeClr val="dk1"/>
              </a:solidFill>
              <a:latin typeface="Calibri"/>
              <a:ea typeface="Calibri"/>
              <a:cs typeface="Calibri"/>
              <a:sym typeface="Calibri"/>
            </a:endParaRPr>
          </a:p>
        </p:txBody>
      </p:sp>
      <p:pic>
        <p:nvPicPr>
          <p:cNvPr id="229" name="Google Shape;229;g72ebf686f4_0_0"/>
          <p:cNvPicPr preferRelativeResize="0"/>
          <p:nvPr/>
        </p:nvPicPr>
        <p:blipFill rotWithShape="1">
          <a:blip r:embed="rId6">
            <a:alphaModFix/>
          </a:blip>
          <a:srcRect/>
          <a:stretch/>
        </p:blipFill>
        <p:spPr>
          <a:xfrm>
            <a:off x="7414450" y="3584156"/>
            <a:ext cx="211200" cy="410450"/>
          </a:xfrm>
          <a:prstGeom prst="rect">
            <a:avLst/>
          </a:prstGeom>
          <a:noFill/>
          <a:ln>
            <a:noFill/>
          </a:ln>
        </p:spPr>
      </p:pic>
      <p:sp>
        <p:nvSpPr>
          <p:cNvPr id="230" name="Google Shape;230;g72ebf686f4_0_0"/>
          <p:cNvSpPr txBox="1"/>
          <p:nvPr/>
        </p:nvSpPr>
        <p:spPr>
          <a:xfrm>
            <a:off x="7656400" y="3486625"/>
            <a:ext cx="4461000" cy="410400"/>
          </a:xfrm>
          <a:prstGeom prst="rect">
            <a:avLst/>
          </a:prstGeom>
          <a:noFill/>
          <a:ln>
            <a:noFill/>
          </a:ln>
        </p:spPr>
        <p:txBody>
          <a:bodyPr spcFirstLastPara="1" wrap="square" lIns="91425" tIns="45700" rIns="91425" bIns="45700" anchor="t" anchorCtr="0">
            <a:noAutofit/>
          </a:bodyPr>
          <a:lstStyle/>
          <a:p>
            <a:pPr lvl="0">
              <a:buSzPts val="2400"/>
            </a:pPr>
            <a:r>
              <a:rPr lang="it-IT" dirty="0">
                <a:solidFill>
                  <a:schemeClr val="dk1"/>
                </a:solidFill>
                <a:latin typeface="Calibri"/>
                <a:ea typeface="Calibri"/>
                <a:cs typeface="Calibri"/>
                <a:sym typeface="Calibri"/>
              </a:rPr>
              <a:t>1 volta a settimana per 4 settimane, poi 1 volta al mese per 3 mesi. </a:t>
            </a:r>
          </a:p>
          <a:p>
            <a:pPr marL="0" marR="0" lvl="0" indent="0" algn="l" rtl="0">
              <a:lnSpc>
                <a:spcPct val="100000"/>
              </a:lnSpc>
              <a:spcBef>
                <a:spcPts val="0"/>
              </a:spcBef>
              <a:spcAft>
                <a:spcPts val="0"/>
              </a:spcAft>
              <a:buClr>
                <a:srgbClr val="000000"/>
              </a:buClr>
              <a:buSzPts val="2400"/>
              <a:buFont typeface="Arial"/>
              <a:buNone/>
            </a:pPr>
            <a:endParaRPr b="1" dirty="0">
              <a:solidFill>
                <a:schemeClr val="dk1"/>
              </a:solidFill>
              <a:latin typeface="Calibri"/>
              <a:ea typeface="Calibri"/>
              <a:cs typeface="Calibri"/>
              <a:sym typeface="Calibri"/>
            </a:endParaRPr>
          </a:p>
        </p:txBody>
      </p:sp>
      <p:sp>
        <p:nvSpPr>
          <p:cNvPr id="231" name="Google Shape;231;g72ebf686f4_0_0"/>
          <p:cNvSpPr txBox="1"/>
          <p:nvPr/>
        </p:nvSpPr>
        <p:spPr>
          <a:xfrm>
            <a:off x="7656400" y="4020025"/>
            <a:ext cx="4461000" cy="410400"/>
          </a:xfrm>
          <a:prstGeom prst="rect">
            <a:avLst/>
          </a:prstGeom>
          <a:noFill/>
          <a:ln>
            <a:noFill/>
          </a:ln>
        </p:spPr>
        <p:txBody>
          <a:bodyPr spcFirstLastPara="1" wrap="square" lIns="91425" tIns="45700" rIns="91425" bIns="45700" anchor="t" anchorCtr="0">
            <a:noAutofit/>
          </a:bodyPr>
          <a:lstStyle/>
          <a:p>
            <a:pPr lvl="0">
              <a:buSzPts val="2400"/>
            </a:pPr>
            <a:r>
              <a:rPr lang="it-IT" dirty="0">
                <a:solidFill>
                  <a:schemeClr val="dk1"/>
                </a:solidFill>
                <a:latin typeface="Calibri"/>
                <a:ea typeface="Calibri"/>
                <a:cs typeface="Calibri"/>
                <a:sym typeface="Calibri"/>
              </a:rPr>
              <a:t>ogni 2 gg per 1 settimana; 1 volta a settimana per le successive 3  settimane, poi 1 volta al mese per 3 mesi</a:t>
            </a:r>
            <a:endParaRPr b="1" dirty="0">
              <a:solidFill>
                <a:schemeClr val="dk1"/>
              </a:solidFill>
              <a:latin typeface="Calibri"/>
              <a:ea typeface="Calibri"/>
              <a:cs typeface="Calibri"/>
              <a:sym typeface="Calibri"/>
            </a:endParaRPr>
          </a:p>
        </p:txBody>
      </p:sp>
      <p:pic>
        <p:nvPicPr>
          <p:cNvPr id="232" name="Google Shape;232;g72ebf686f4_0_0"/>
          <p:cNvPicPr preferRelativeResize="0"/>
          <p:nvPr/>
        </p:nvPicPr>
        <p:blipFill rotWithShape="1">
          <a:blip r:embed="rId5">
            <a:alphaModFix/>
          </a:blip>
          <a:srcRect/>
          <a:stretch/>
        </p:blipFill>
        <p:spPr>
          <a:xfrm>
            <a:off x="7410594" y="5065462"/>
            <a:ext cx="211200" cy="369300"/>
          </a:xfrm>
          <a:prstGeom prst="rect">
            <a:avLst/>
          </a:prstGeom>
          <a:noFill/>
          <a:ln>
            <a:noFill/>
          </a:ln>
        </p:spPr>
      </p:pic>
      <p:pic>
        <p:nvPicPr>
          <p:cNvPr id="233" name="Google Shape;233;g72ebf686f4_0_0"/>
          <p:cNvPicPr preferRelativeResize="0"/>
          <p:nvPr/>
        </p:nvPicPr>
        <p:blipFill rotWithShape="1">
          <a:blip r:embed="rId5">
            <a:alphaModFix/>
          </a:blip>
          <a:srcRect/>
          <a:stretch/>
        </p:blipFill>
        <p:spPr>
          <a:xfrm>
            <a:off x="7248700" y="5945587"/>
            <a:ext cx="211200" cy="369300"/>
          </a:xfrm>
          <a:prstGeom prst="rect">
            <a:avLst/>
          </a:prstGeom>
          <a:noFill/>
          <a:ln>
            <a:noFill/>
          </a:ln>
        </p:spPr>
      </p:pic>
      <p:pic>
        <p:nvPicPr>
          <p:cNvPr id="234" name="Google Shape;234;g72ebf686f4_0_0"/>
          <p:cNvPicPr preferRelativeResize="0"/>
          <p:nvPr/>
        </p:nvPicPr>
        <p:blipFill rotWithShape="1">
          <a:blip r:embed="rId6">
            <a:alphaModFix/>
          </a:blip>
          <a:srcRect/>
          <a:stretch/>
        </p:blipFill>
        <p:spPr>
          <a:xfrm>
            <a:off x="7490650" y="5946356"/>
            <a:ext cx="211200" cy="410450"/>
          </a:xfrm>
          <a:prstGeom prst="rect">
            <a:avLst/>
          </a:prstGeom>
          <a:noFill/>
          <a:ln>
            <a:noFill/>
          </a:ln>
        </p:spPr>
      </p:pic>
      <p:pic>
        <p:nvPicPr>
          <p:cNvPr id="235" name="Google Shape;235;g72ebf686f4_0_0"/>
          <p:cNvPicPr preferRelativeResize="0"/>
          <p:nvPr/>
        </p:nvPicPr>
        <p:blipFill rotWithShape="1">
          <a:blip r:embed="rId5">
            <a:alphaModFix/>
          </a:blip>
          <a:srcRect/>
          <a:stretch/>
        </p:blipFill>
        <p:spPr>
          <a:xfrm>
            <a:off x="7411562" y="4068000"/>
            <a:ext cx="211200" cy="369300"/>
          </a:xfrm>
          <a:prstGeom prst="rect">
            <a:avLst/>
          </a:prstGeom>
          <a:noFill/>
          <a:ln>
            <a:noFill/>
          </a:ln>
        </p:spPr>
      </p:pic>
      <p:sp>
        <p:nvSpPr>
          <p:cNvPr id="237" name="Google Shape;237;g72ebf686f4_0_0"/>
          <p:cNvSpPr txBox="1"/>
          <p:nvPr/>
        </p:nvSpPr>
        <p:spPr>
          <a:xfrm>
            <a:off x="7736004" y="5919600"/>
            <a:ext cx="4626900" cy="410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1800">
                <a:solidFill>
                  <a:schemeClr val="dk1"/>
                </a:solidFill>
                <a:latin typeface="Calibri"/>
                <a:ea typeface="Calibri"/>
                <a:cs typeface="Calibri"/>
                <a:sym typeface="Calibri"/>
              </a:rPr>
              <a:t>ad un sottogruppo di soggetti verrà effettuato un prelievo per studi sulla biologia del virus/ospite</a:t>
            </a:r>
            <a:endParaRPr sz="2400" b="1">
              <a:solidFill>
                <a:schemeClr val="dk1"/>
              </a:solidFill>
              <a:latin typeface="Calibri"/>
              <a:ea typeface="Calibri"/>
              <a:cs typeface="Calibri"/>
              <a:sym typeface="Calibri"/>
            </a:endParaRPr>
          </a:p>
        </p:txBody>
      </p:sp>
      <p:sp>
        <p:nvSpPr>
          <p:cNvPr id="238" name="Google Shape;238;g72ebf686f4_0_0"/>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it-IT"/>
              <a:t>9</a:t>
            </a:fld>
            <a:endParaRPr/>
          </a:p>
        </p:txBody>
      </p:sp>
      <p:sp>
        <p:nvSpPr>
          <p:cNvPr id="239" name="Google Shape;239;g72ebf686f4_0_0"/>
          <p:cNvSpPr/>
          <p:nvPr/>
        </p:nvSpPr>
        <p:spPr>
          <a:xfrm>
            <a:off x="6441525" y="3694625"/>
            <a:ext cx="622500" cy="529200"/>
          </a:xfrm>
          <a:prstGeom prst="rightArrow">
            <a:avLst>
              <a:gd name="adj1" fmla="val 50000"/>
              <a:gd name="adj2" fmla="val 50000"/>
            </a:avLst>
          </a:prstGeom>
          <a:solidFill>
            <a:srgbClr val="99999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g72ebf686f4_0_0"/>
          <p:cNvSpPr/>
          <p:nvPr/>
        </p:nvSpPr>
        <p:spPr>
          <a:xfrm rot="10798342">
            <a:off x="4858251" y="3701477"/>
            <a:ext cx="622200" cy="528900"/>
          </a:xfrm>
          <a:prstGeom prst="rightArrow">
            <a:avLst>
              <a:gd name="adj1" fmla="val 50000"/>
              <a:gd name="adj2" fmla="val 50000"/>
            </a:avLst>
          </a:prstGeom>
          <a:solidFill>
            <a:srgbClr val="99999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24;g72ebf686f4_0_0"/>
          <p:cNvSpPr txBox="1"/>
          <p:nvPr/>
        </p:nvSpPr>
        <p:spPr>
          <a:xfrm>
            <a:off x="7663862" y="5076900"/>
            <a:ext cx="5754737" cy="410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it-IT" sz="1800" dirty="0">
                <a:solidFill>
                  <a:schemeClr val="dk1"/>
                </a:solidFill>
                <a:latin typeface="Calibri"/>
                <a:ea typeface="Calibri"/>
                <a:cs typeface="Calibri"/>
                <a:sym typeface="Calibri"/>
              </a:rPr>
              <a:t>secondo la pratica clinica corrente</a:t>
            </a:r>
            <a:endParaRPr sz="2400" strike="sngStrike"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2258</Words>
  <Application>Microsoft Office PowerPoint</Application>
  <PresentationFormat>Widescreen</PresentationFormat>
  <Paragraphs>148</Paragraphs>
  <Slides>14</Slides>
  <Notes>10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Poppins</vt:lpstr>
      <vt:lpstr>var(--secondary-font)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 che cosa consiste lo studio?</vt:lpstr>
      <vt:lpstr>Presentazione standard di PowerPoint</vt:lpstr>
      <vt:lpstr>Presentazione standard di PowerPoint</vt:lpstr>
      <vt:lpstr>Lo studio ha una copertura assicurativa?</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Chiara Zingaretti</dc:creator>
  <cp:lastModifiedBy>Laila Laghi</cp:lastModifiedBy>
  <cp:revision>43</cp:revision>
  <cp:lastPrinted>2020-09-07T09:03:58Z</cp:lastPrinted>
  <dcterms:created xsi:type="dcterms:W3CDTF">2020-04-01T14:19:44Z</dcterms:created>
  <dcterms:modified xsi:type="dcterms:W3CDTF">2020-11-11T07:50:08Z</dcterms:modified>
</cp:coreProperties>
</file>